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26.xml" ContentType="application/vnd.openxmlformats-officedocument.presentationml.tags+xml"/>
  <Override PartName="/ppt/notesSlides/notesSlide1.xml" ContentType="application/vnd.openxmlformats-officedocument.presentationml.notesSlide+xml"/>
  <Override PartName="/ppt/tags/tag27.xml" ContentType="application/vnd.openxmlformats-officedocument.presentationml.tags+xml"/>
  <Override PartName="/ppt/notesSlides/notesSlide2.xml" ContentType="application/vnd.openxmlformats-officedocument.presentationml.notesSlide+xml"/>
  <Override PartName="/ppt/tags/tag28.xml" ContentType="application/vnd.openxmlformats-officedocument.presentationml.tags+xml"/>
  <Override PartName="/ppt/notesSlides/notesSlide3.xml" ContentType="application/vnd.openxmlformats-officedocument.presentationml.notesSlide+xml"/>
  <Override PartName="/ppt/tags/tag29.xml" ContentType="application/vnd.openxmlformats-officedocument.presentationml.tags+xml"/>
  <Override PartName="/ppt/notesSlides/notesSlide4.xml" ContentType="application/vnd.openxmlformats-officedocument.presentationml.notesSlide+xml"/>
  <Override PartName="/ppt/tags/tag30.xml" ContentType="application/vnd.openxmlformats-officedocument.presentationml.tags+xml"/>
  <Override PartName="/ppt/notesSlides/notesSlide5.xml" ContentType="application/vnd.openxmlformats-officedocument.presentationml.notesSlide+xml"/>
  <Override PartName="/ppt/tags/tag31.xml" ContentType="application/vnd.openxmlformats-officedocument.presentationml.tags+xml"/>
  <Override PartName="/ppt/notesSlides/notesSlide6.xml" ContentType="application/vnd.openxmlformats-officedocument.presentationml.notesSlide+xml"/>
  <Override PartName="/ppt/tags/tag32.xml" ContentType="application/vnd.openxmlformats-officedocument.presentationml.tags+xml"/>
  <Override PartName="/ppt/notesSlides/notesSlide7.xml" ContentType="application/vnd.openxmlformats-officedocument.presentationml.notesSlide+xml"/>
  <Override PartName="/ppt/tags/tag33.xml" ContentType="application/vnd.openxmlformats-officedocument.presentationml.tags+xml"/>
  <Override PartName="/ppt/notesSlides/notesSlide8.xml" ContentType="application/vnd.openxmlformats-officedocument.presentationml.notesSlide+xml"/>
  <Override PartName="/ppt/tags/tag34.xml" ContentType="application/vnd.openxmlformats-officedocument.presentationml.tags+xml"/>
  <Override PartName="/ppt/notesSlides/notesSlide9.xml" ContentType="application/vnd.openxmlformats-officedocument.presentationml.notesSlide+xml"/>
  <Override PartName="/ppt/tags/tag35.xml" ContentType="application/vnd.openxmlformats-officedocument.presentationml.tags+xml"/>
  <Override PartName="/ppt/notesSlides/notesSlide10.xml" ContentType="application/vnd.openxmlformats-officedocument.presentationml.notesSlide+xml"/>
  <Override PartName="/ppt/tags/tag36.xml" ContentType="application/vnd.openxmlformats-officedocument.presentationml.tags+xml"/>
  <Override PartName="/ppt/notesSlides/notesSlide11.xml" ContentType="application/vnd.openxmlformats-officedocument.presentationml.notesSlide+xml"/>
  <Override PartName="/ppt/tags/tag37.xml" ContentType="application/vnd.openxmlformats-officedocument.presentationml.tags+xml"/>
  <Override PartName="/ppt/notesSlides/notesSlide12.xml" ContentType="application/vnd.openxmlformats-officedocument.presentationml.notesSlide+xml"/>
  <Override PartName="/ppt/tags/tag38.xml" ContentType="application/vnd.openxmlformats-officedocument.presentationml.tags+xml"/>
  <Override PartName="/ppt/notesSlides/notesSlide13.xml" ContentType="application/vnd.openxmlformats-officedocument.presentationml.notesSlide+xml"/>
  <Override PartName="/ppt/tags/tag39.xml" ContentType="application/vnd.openxmlformats-officedocument.presentationml.tags+xml"/>
  <Override PartName="/ppt/notesSlides/notesSlide14.xml" ContentType="application/vnd.openxmlformats-officedocument.presentationml.notesSlide+xml"/>
  <Override PartName="/ppt/tags/tag40.xml" ContentType="application/vnd.openxmlformats-officedocument.presentationml.tags+xml"/>
  <Override PartName="/ppt/notesSlides/notesSlide15.xml" ContentType="application/vnd.openxmlformats-officedocument.presentationml.notesSlide+xml"/>
  <Override PartName="/ppt/tags/tag41.xml" ContentType="application/vnd.openxmlformats-officedocument.presentationml.tags+xml"/>
  <Override PartName="/ppt/notesSlides/notesSlide16.xml" ContentType="application/vnd.openxmlformats-officedocument.presentationml.notesSlide+xml"/>
  <Override PartName="/ppt/tags/tag42.xml" ContentType="application/vnd.openxmlformats-officedocument.presentationml.tags+xml"/>
  <Override PartName="/ppt/notesSlides/notesSlide17.xml" ContentType="application/vnd.openxmlformats-officedocument.presentationml.notesSlide+xml"/>
  <Override PartName="/ppt/tags/tag43.xml" ContentType="application/vnd.openxmlformats-officedocument.presentationml.tags+xml"/>
  <Override PartName="/ppt/notesSlides/notesSlide18.xml" ContentType="application/vnd.openxmlformats-officedocument.presentationml.notesSlide+xml"/>
  <Override PartName="/ppt/tags/tag44.xml" ContentType="application/vnd.openxmlformats-officedocument.presentationml.tags+xml"/>
  <Override PartName="/ppt/notesSlides/notesSlide19.xml" ContentType="application/vnd.openxmlformats-officedocument.presentationml.notesSlide+xml"/>
  <Override PartName="/ppt/tags/tag45.xml" ContentType="application/vnd.openxmlformats-officedocument.presentationml.tags+xml"/>
  <Override PartName="/ppt/notesSlides/notesSlide20.xml" ContentType="application/vnd.openxmlformats-officedocument.presentationml.notesSlide+xml"/>
  <Override PartName="/ppt/tags/tag46.xml" ContentType="application/vnd.openxmlformats-officedocument.presentationml.tags+xml"/>
  <Override PartName="/ppt/notesSlides/notesSlide21.xml" ContentType="application/vnd.openxmlformats-officedocument.presentationml.notesSlide+xml"/>
  <Override PartName="/ppt/tags/tag47.xml" ContentType="application/vnd.openxmlformats-officedocument.presentationml.tags+xml"/>
  <Override PartName="/ppt/notesSlides/notesSlide22.xml" ContentType="application/vnd.openxmlformats-officedocument.presentationml.notesSlide+xml"/>
  <Override PartName="/ppt/tags/tag48.xml" ContentType="application/vnd.openxmlformats-officedocument.presentationml.tags+xml"/>
  <Override PartName="/ppt/notesSlides/notesSlide23.xml" ContentType="application/vnd.openxmlformats-officedocument.presentationml.notesSlide+xml"/>
  <Override PartName="/ppt/tags/tag49.xml" ContentType="application/vnd.openxmlformats-officedocument.presentationml.tags+xml"/>
  <Override PartName="/ppt/notesSlides/notesSlide24.xml" ContentType="application/vnd.openxmlformats-officedocument.presentationml.notesSlide+xml"/>
  <Override PartName="/ppt/tags/tag50.xml" ContentType="application/vnd.openxmlformats-officedocument.presentationml.tags+xml"/>
  <Override PartName="/ppt/notesSlides/notesSlide25.xml" ContentType="application/vnd.openxmlformats-officedocument.presentationml.notesSlide+xml"/>
  <Override PartName="/ppt/tags/tag51.xml" ContentType="application/vnd.openxmlformats-officedocument.presentationml.tags+xml"/>
  <Override PartName="/ppt/notesSlides/notesSlide26.xml" ContentType="application/vnd.openxmlformats-officedocument.presentationml.notesSlide+xml"/>
  <Override PartName="/ppt/tags/tag52.xml" ContentType="application/vnd.openxmlformats-officedocument.presentationml.tags+xml"/>
  <Override PartName="/ppt/notesSlides/notesSlide27.xml" ContentType="application/vnd.openxmlformats-officedocument.presentationml.notesSlide+xml"/>
  <Override PartName="/ppt/tags/tag53.xml" ContentType="application/vnd.openxmlformats-officedocument.presentationml.tags+xml"/>
  <Override PartName="/ppt/notesSlides/notesSlide28.xml" ContentType="application/vnd.openxmlformats-officedocument.presentationml.notesSlide+xml"/>
  <Override PartName="/ppt/tags/tag54.xml" ContentType="application/vnd.openxmlformats-officedocument.presentationml.tags+xml"/>
  <Override PartName="/ppt/notesSlides/notesSlide29.xml" ContentType="application/vnd.openxmlformats-officedocument.presentationml.notesSlide+xml"/>
  <Override PartName="/ppt/tags/tag55.xml" ContentType="application/vnd.openxmlformats-officedocument.presentationml.tags+xml"/>
  <Override PartName="/ppt/notesSlides/notesSlide30.xml" ContentType="application/vnd.openxmlformats-officedocument.presentationml.notesSlide+xml"/>
  <Override PartName="/ppt/tags/tag56.xml" ContentType="application/vnd.openxmlformats-officedocument.presentationml.tags+xml"/>
  <Override PartName="/ppt/notesSlides/notesSlide31.xml" ContentType="application/vnd.openxmlformats-officedocument.presentationml.notesSlide+xml"/>
  <Override PartName="/ppt/tags/tag57.xml" ContentType="application/vnd.openxmlformats-officedocument.presentationml.tags+xml"/>
  <Override PartName="/ppt/notesSlides/notesSlide32.xml" ContentType="application/vnd.openxmlformats-officedocument.presentationml.notesSlide+xml"/>
  <Override PartName="/ppt/tags/tag58.xml" ContentType="application/vnd.openxmlformats-officedocument.presentationml.tags+xml"/>
  <Override PartName="/ppt/notesSlides/notesSlide33.xml" ContentType="application/vnd.openxmlformats-officedocument.presentationml.notesSlide+xml"/>
  <Override PartName="/ppt/tags/tag59.xml" ContentType="application/vnd.openxmlformats-officedocument.presentationml.tags+xml"/>
  <Override PartName="/ppt/notesSlides/notesSlide34.xml" ContentType="application/vnd.openxmlformats-officedocument.presentationml.notesSlide+xml"/>
  <Override PartName="/ppt/tags/tag60.xml" ContentType="application/vnd.openxmlformats-officedocument.presentationml.tags+xml"/>
  <Override PartName="/ppt/notesSlides/notesSlide35.xml" ContentType="application/vnd.openxmlformats-officedocument.presentationml.notesSlide+xml"/>
  <Override PartName="/ppt/tags/tag61.xml" ContentType="application/vnd.openxmlformats-officedocument.presentationml.tags+xml"/>
  <Override PartName="/ppt/notesSlides/notesSlide36.xml" ContentType="application/vnd.openxmlformats-officedocument.presentationml.notesSlide+xml"/>
  <Override PartName="/ppt/tags/tag62.xml" ContentType="application/vnd.openxmlformats-officedocument.presentationml.tags+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9"/>
  </p:notesMasterIdLst>
  <p:handoutMasterIdLst>
    <p:handoutMasterId r:id="rId40"/>
  </p:handoutMasterIdLst>
  <p:sldIdLst>
    <p:sldId id="633" r:id="rId2"/>
    <p:sldId id="314" r:id="rId3"/>
    <p:sldId id="369" r:id="rId4"/>
    <p:sldId id="526" r:id="rId5"/>
    <p:sldId id="840" r:id="rId6"/>
    <p:sldId id="626" r:id="rId7"/>
    <p:sldId id="509" r:id="rId8"/>
    <p:sldId id="510" r:id="rId9"/>
    <p:sldId id="511" r:id="rId10"/>
    <p:sldId id="371" r:id="rId11"/>
    <p:sldId id="317" r:id="rId12"/>
    <p:sldId id="425" r:id="rId13"/>
    <p:sldId id="627" r:id="rId14"/>
    <p:sldId id="647" r:id="rId15"/>
    <p:sldId id="864" r:id="rId16"/>
    <p:sldId id="638" r:id="rId17"/>
    <p:sldId id="329" r:id="rId18"/>
    <p:sldId id="330" r:id="rId19"/>
    <p:sldId id="373" r:id="rId20"/>
    <p:sldId id="374" r:id="rId21"/>
    <p:sldId id="515" r:id="rId22"/>
    <p:sldId id="331" r:id="rId23"/>
    <p:sldId id="516" r:id="rId24"/>
    <p:sldId id="517" r:id="rId25"/>
    <p:sldId id="518" r:id="rId26"/>
    <p:sldId id="649" r:id="rId27"/>
    <p:sldId id="866" r:id="rId28"/>
    <p:sldId id="856" r:id="rId29"/>
    <p:sldId id="644" r:id="rId30"/>
    <p:sldId id="651" r:id="rId31"/>
    <p:sldId id="652" r:id="rId32"/>
    <p:sldId id="863" r:id="rId33"/>
    <p:sldId id="345" r:id="rId34"/>
    <p:sldId id="623" r:id="rId35"/>
    <p:sldId id="839" r:id="rId36"/>
    <p:sldId id="643" r:id="rId37"/>
    <p:sldId id="634" r:id="rId38"/>
  </p:sldIdLst>
  <p:sldSz cx="12192000" cy="6858000"/>
  <p:notesSz cx="6858000" cy="9144000"/>
  <p:custDataLst>
    <p:tags r:id="rId41"/>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Module Intro" id="{3DB1B1F6-80DB-48D7-AB4B-279C048000D5}">
          <p14:sldIdLst/>
        </p14:section>
        <p14:section name="Section 1: Amazon Elastic Block Store" id="{1224743F-B8BE-47A1-B41A-AC1C8AD5C9CA}">
          <p14:sldIdLst/>
        </p14:section>
        <p14:section name="Lab 4: Working with Amazon EBS" id="{F7C30E62-4D29-46EE-A74B-436811698100}">
          <p14:sldIdLst/>
        </p14:section>
        <p14:section name="Section 2: Amazon Simple Storage Service" id="{25EE441D-4D5E-48D1-A6FE-2D146515A1D6}">
          <p14:sldIdLst>
            <p14:sldId id="633"/>
            <p14:sldId id="314"/>
            <p14:sldId id="369"/>
            <p14:sldId id="526"/>
            <p14:sldId id="840"/>
            <p14:sldId id="626"/>
            <p14:sldId id="509"/>
            <p14:sldId id="510"/>
            <p14:sldId id="511"/>
            <p14:sldId id="371"/>
            <p14:sldId id="317"/>
            <p14:sldId id="425"/>
            <p14:sldId id="627"/>
            <p14:sldId id="647"/>
            <p14:sldId id="864"/>
          </p14:sldIdLst>
        </p14:section>
        <p14:section name="Section 3: Amazon Elastic File System" id="{4F98B8FD-D7AE-4755-8184-089A0B883F76}">
          <p14:sldIdLst/>
        </p14:section>
        <p14:section name="Section 4: Amazon Glacier" id="{F9D53ABB-2AF1-4CCF-AC9A-6EDDC5C45F49}">
          <p14:sldIdLst>
            <p14:sldId id="638"/>
            <p14:sldId id="329"/>
            <p14:sldId id="330"/>
            <p14:sldId id="373"/>
            <p14:sldId id="374"/>
            <p14:sldId id="515"/>
            <p14:sldId id="331"/>
            <p14:sldId id="516"/>
            <p14:sldId id="517"/>
            <p14:sldId id="518"/>
            <p14:sldId id="649"/>
            <p14:sldId id="866"/>
          </p14:sldIdLst>
        </p14:section>
        <p14:section name="Activity: Storage Case Studies" id="{57D3631B-FED4-492A-92ED-0C5AF181BC55}">
          <p14:sldIdLst>
            <p14:sldId id="856"/>
            <p14:sldId id="644"/>
            <p14:sldId id="651"/>
            <p14:sldId id="652"/>
          </p14:sldIdLst>
        </p14:section>
        <p14:section name="Module Wrap up" id="{1A863E8F-7CBF-400F-952E-8947646B9EAB}">
          <p14:sldIdLst>
            <p14:sldId id="863"/>
            <p14:sldId id="345"/>
            <p14:sldId id="623"/>
            <p14:sldId id="839"/>
            <p14:sldId id="643"/>
            <p14:sldId id="634"/>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Yoshii, June" initials="YJ" lastIdx="71" clrIdx="0">
    <p:extLst>
      <p:ext uri="{19B8F6BF-5375-455C-9EA6-DF929625EA0E}">
        <p15:presenceInfo xmlns:p15="http://schemas.microsoft.com/office/powerpoint/2012/main" userId="S-1-5-21-1407069837-2091007605-538272213-30032476" providerId="AD"/>
      </p:ext>
    </p:extLst>
  </p:cmAuthor>
  <p:cmAuthor id="2" name="David Mohr" initials="DM" lastIdx="9" clrIdx="1">
    <p:extLst>
      <p:ext uri="{19B8F6BF-5375-455C-9EA6-DF929625EA0E}">
        <p15:presenceInfo xmlns:p15="http://schemas.microsoft.com/office/powerpoint/2012/main" userId="David Mohr" providerId="None"/>
      </p:ext>
    </p:extLst>
  </p:cmAuthor>
  <p:cmAuthor id="3" name="Freeman, Charles" initials="FC" lastIdx="22" clrIdx="2">
    <p:extLst>
      <p:ext uri="{19B8F6BF-5375-455C-9EA6-DF929625EA0E}">
        <p15:presenceInfo xmlns:p15="http://schemas.microsoft.com/office/powerpoint/2012/main" userId="S-1-5-21-1407069837-2091007605-538272213-28173882" providerId="AD"/>
      </p:ext>
    </p:extLst>
  </p:cmAuthor>
  <p:cmAuthor id="4" name="Smart, Paul" initials="SP" lastIdx="1" clrIdx="3">
    <p:extLst>
      <p:ext uri="{19B8F6BF-5375-455C-9EA6-DF929625EA0E}">
        <p15:presenceInfo xmlns:p15="http://schemas.microsoft.com/office/powerpoint/2012/main" userId="S-1-5-21-1407069837-2091007605-538272213-2672501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D75E7"/>
    <a:srgbClr val="16966D"/>
    <a:srgbClr val="4E24A7"/>
    <a:srgbClr val="E817E4"/>
    <a:srgbClr val="FE5496"/>
    <a:srgbClr val="B3EB5B"/>
    <a:srgbClr val="FF9B29"/>
    <a:srgbClr val="535B63"/>
    <a:srgbClr val="31C1B3"/>
    <a:srgbClr val="222E3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838" autoAdjust="0"/>
    <p:restoredTop sz="53971" autoAdjust="0"/>
  </p:normalViewPr>
  <p:slideViewPr>
    <p:cSldViewPr snapToGrid="0" snapToObjects="1" showGuides="1">
      <p:cViewPr varScale="1">
        <p:scale>
          <a:sx n="36" d="100"/>
          <a:sy n="36" d="100"/>
        </p:scale>
        <p:origin x="2190" y="42"/>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9840"/>
    </p:cViewPr>
  </p:sorterViewPr>
  <p:notesViewPr>
    <p:cSldViewPr snapToGrid="0" snapToObjects="1" showGuides="1">
      <p:cViewPr varScale="1">
        <p:scale>
          <a:sx n="121" d="100"/>
          <a:sy n="121" d="100"/>
        </p:scale>
        <p:origin x="4416"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commentAuthors" Target="commen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handoutMaster" Target="handoutMasters/handoutMaster1.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tags" Target="tags/tag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DA624B0-90F9-634D-B088-BAF914AB736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85550255-9A44-5141-A14B-0AFB2414ADF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E7D4CC6-1AC1-6547-8987-01DDD7392771}" type="datetimeFigureOut">
              <a:rPr lang="en-US" smtClean="0"/>
              <a:t>2/25/2025</a:t>
            </a:fld>
            <a:endParaRPr lang="en-US" dirty="0"/>
          </a:p>
        </p:txBody>
      </p:sp>
      <p:sp>
        <p:nvSpPr>
          <p:cNvPr id="4" name="Footer Placeholder 3">
            <a:extLst>
              <a:ext uri="{FF2B5EF4-FFF2-40B4-BE49-F238E27FC236}">
                <a16:creationId xmlns:a16="http://schemas.microsoft.com/office/drawing/2014/main" id="{D3CB1F18-ED24-9E49-9F0B-B6FD6B22F87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Tree>
    <p:extLst>
      <p:ext uri="{BB962C8B-B14F-4D97-AF65-F5344CB8AC3E}">
        <p14:creationId xmlns:p14="http://schemas.microsoft.com/office/powerpoint/2010/main" val="2459080753"/>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A01FDFC-8250-AD46-B773-8125051BCCF6}" type="datetimeFigureOut">
              <a:rPr lang="en-US" smtClean="0"/>
              <a:t>2/25/2025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Tree>
    <p:extLst>
      <p:ext uri="{BB962C8B-B14F-4D97-AF65-F5344CB8AC3E}">
        <p14:creationId xmlns:p14="http://schemas.microsoft.com/office/powerpoint/2010/main" val="2247105075"/>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aws.amazon.com/s3/"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aws-tc-largeobjects.s3-us-west-2.amazonaws.com/ILT-TF-100-ACFNDS-20-EN/Module_7_S3+v2.0.mp4"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docs.aws.amazon.com/AmazonS3/latest/dev/object-lifecycle-mgmt.html"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aws.amazon.com/glacier/"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aws-tc-largeobjects.s3-us-west-2.amazonaws.com/ILT-TF-100-ACFNDS-20-EN/Module_7_S3_Glacier+v3.0.mp4"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3" Type="http://schemas.openxmlformats.org/officeDocument/2006/relationships/hyperlink" Target="https://aws.amazon.com/products/storage/" TargetMode="External"/><Relationship Id="rId2" Type="http://schemas.openxmlformats.org/officeDocument/2006/relationships/slide" Target="../slides/slide36.xml"/><Relationship Id="rId1" Type="http://schemas.openxmlformats.org/officeDocument/2006/relationships/notesMaster" Target="../notesMasters/notesMaster1.xml"/><Relationship Id="rId6" Type="http://schemas.openxmlformats.org/officeDocument/2006/relationships/hyperlink" Target="https://dzone.com/articles/confused-by-aws-storage-options-s3-ebs-amp-efs-explained" TargetMode="External"/><Relationship Id="rId5" Type="http://schemas.openxmlformats.org/officeDocument/2006/relationships/hyperlink" Target="https://aws.amazon.com/blogs/compute/recovering-files-from-an-amazon-ebs-volume-backup/" TargetMode="External"/><Relationship Id="rId4" Type="http://schemas.openxmlformats.org/officeDocument/2006/relationships/hyperlink" Target="https://docs.aws.amazon.com/whitepapers/latest/aws-overview/storage-services.html" TargetMode="Externa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docs.aws.amazon.com/AmazonS3/latest/dev/storage-class-intro.html"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Introduce Section 3: Amazon Simple Storage Service.</a:t>
            </a:r>
          </a:p>
          <a:p>
            <a:endParaRPr lang="en-US" sz="11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Companies need the ability to simply and securely collect, store, and analyze their data on a massive scale. Amazon S3 is object storage that is built to store and retrieve any amount of data from anywhere: websites and mobile apps, corporate applications, and data from Internet of Things (IoT) sensors or devices.</a:t>
            </a:r>
          </a:p>
          <a:p>
            <a:endParaRPr lang="en-US" sz="1100" dirty="0"/>
          </a:p>
        </p:txBody>
      </p:sp>
    </p:spTree>
    <p:extLst>
      <p:ext uri="{BB962C8B-B14F-4D97-AF65-F5344CB8AC3E}">
        <p14:creationId xmlns:p14="http://schemas.microsoft.com/office/powerpoint/2010/main" val="30168746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1" dirty="0"/>
              <a:t>Backup and storage</a:t>
            </a:r>
            <a:r>
              <a:rPr lang="en-US" sz="1100" b="1" baseline="0" dirty="0"/>
              <a:t> – </a:t>
            </a:r>
            <a:r>
              <a:rPr lang="en-US" sz="1100" dirty="0"/>
              <a:t>Provide data backup and storage services for others</a:t>
            </a:r>
          </a:p>
          <a:p>
            <a:endParaRPr lang="en-US" sz="1100" dirty="0"/>
          </a:p>
          <a:p>
            <a:r>
              <a:rPr lang="en-US" sz="1100" b="1" dirty="0"/>
              <a:t>Application hosting</a:t>
            </a:r>
            <a:r>
              <a:rPr lang="en-US" sz="1100" b="1" baseline="0" dirty="0"/>
              <a:t> –</a:t>
            </a:r>
            <a:r>
              <a:rPr lang="en-US" sz="1100" dirty="0"/>
              <a:t> Provide services that deploy, install, and manage web applications</a:t>
            </a:r>
          </a:p>
          <a:p>
            <a:endParaRPr lang="en-US" sz="1100" dirty="0"/>
          </a:p>
          <a:p>
            <a:r>
              <a:rPr lang="en-US" sz="1100" b="1" dirty="0"/>
              <a:t>Media hosting</a:t>
            </a:r>
            <a:r>
              <a:rPr lang="en-US" sz="1100" b="1" baseline="0" dirty="0"/>
              <a:t> –</a:t>
            </a:r>
            <a:r>
              <a:rPr lang="en-US" sz="1100" dirty="0"/>
              <a:t> Build a redundant, scalable, and highly available infrastructure that hosts video, photo, or music uploads and downloads</a:t>
            </a:r>
          </a:p>
          <a:p>
            <a:endParaRPr lang="en-US" sz="1100" dirty="0"/>
          </a:p>
          <a:p>
            <a:r>
              <a:rPr lang="en-US" sz="1100" b="1" dirty="0"/>
              <a:t>Software delivery</a:t>
            </a:r>
            <a:r>
              <a:rPr lang="en-US" sz="1100" b="1" baseline="0" dirty="0"/>
              <a:t> – </a:t>
            </a:r>
            <a:r>
              <a:rPr lang="en-US" sz="1100" dirty="0"/>
              <a:t>Host your software applications that customers can download</a:t>
            </a:r>
          </a:p>
        </p:txBody>
      </p:sp>
    </p:spTree>
    <p:extLst>
      <p:ext uri="{BB962C8B-B14F-4D97-AF65-F5344CB8AC3E}">
        <p14:creationId xmlns:p14="http://schemas.microsoft.com/office/powerpoint/2010/main" val="37901244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With Amazon S3, specific costs vary depending on the Region and the specific requests that were made. You pay only for what you use, including gigabytes per month;</a:t>
            </a:r>
            <a:r>
              <a:rPr lang="en-US" sz="1100" baseline="0" dirty="0"/>
              <a:t> </a:t>
            </a:r>
            <a:r>
              <a:rPr lang="en-US" sz="1100" dirty="0"/>
              <a:t>transfer out of other Regions;</a:t>
            </a:r>
            <a:r>
              <a:rPr lang="en-US" sz="1100" baseline="0" dirty="0"/>
              <a:t> and</a:t>
            </a:r>
            <a:r>
              <a:rPr lang="en-US" sz="1100" dirty="0"/>
              <a:t> PUT, COPY, POST, LIST, and GET requests. </a:t>
            </a:r>
            <a:br>
              <a:rPr lang="en-US" sz="1100" dirty="0"/>
            </a:br>
            <a:br>
              <a:rPr lang="en-US" sz="1100" dirty="0"/>
            </a:br>
            <a:r>
              <a:rPr lang="en-US" sz="1100" dirty="0"/>
              <a:t>As a general rule, you pay only for transfers that cross the boundary of your Region, which means you do not pay for transfers </a:t>
            </a:r>
            <a:r>
              <a:rPr lang="en-US" sz="1100" b="1" dirty="0"/>
              <a:t>in to</a:t>
            </a:r>
            <a:r>
              <a:rPr lang="en-US" sz="1100" dirty="0"/>
              <a:t> Amazon S3 or transfers out from Amazon S3 to Amazon CloudFront edge locations within that same Region.</a:t>
            </a:r>
          </a:p>
        </p:txBody>
      </p:sp>
    </p:spTree>
    <p:extLst>
      <p:ext uri="{BB962C8B-B14F-4D97-AF65-F5344CB8AC3E}">
        <p14:creationId xmlns:p14="http://schemas.microsoft.com/office/powerpoint/2010/main" val="31179334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kern="1200" dirty="0">
                <a:solidFill>
                  <a:schemeClr val="tx1"/>
                </a:solidFill>
                <a:effectLst/>
                <a:latin typeface="+mn-lt"/>
                <a:ea typeface="+mn-ea"/>
                <a:cs typeface="+mn-cs"/>
              </a:rPr>
              <a:t>When you begin to estimate the costs of Amazon S3, you must consider the following: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b="1" kern="1200" dirty="0">
              <a:solidFill>
                <a:schemeClr val="tx1"/>
              </a:solidFill>
              <a:effectLst/>
              <a:latin typeface="+mn-lt"/>
              <a:ea typeface="+mn-ea"/>
              <a:cs typeface="+mn-cs"/>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100" b="1" kern="1200" dirty="0">
                <a:solidFill>
                  <a:schemeClr val="tx1"/>
                </a:solidFill>
                <a:effectLst/>
                <a:latin typeface="+mn-lt"/>
                <a:ea typeface="+mn-ea"/>
                <a:cs typeface="+mn-cs"/>
              </a:rPr>
              <a:t>Storage class type</a:t>
            </a:r>
            <a:r>
              <a:rPr lang="en-US" sz="1100" b="1" kern="1200" baseline="0" dirty="0">
                <a:solidFill>
                  <a:schemeClr val="tx1"/>
                </a:solidFill>
                <a:effectLst/>
                <a:latin typeface="+mn-lt"/>
                <a:ea typeface="+mn-ea"/>
                <a:cs typeface="+mn-cs"/>
              </a:rPr>
              <a:t> – </a:t>
            </a:r>
            <a:endParaRPr lang="en-US" sz="1100" b="1" kern="1200" dirty="0">
              <a:solidFill>
                <a:schemeClr val="tx1"/>
              </a:solidFill>
              <a:effectLst/>
              <a:latin typeface="+mn-lt"/>
              <a:ea typeface="+mn-ea"/>
              <a:cs typeface="+mn-cs"/>
            </a:endParaRPr>
          </a:p>
          <a:p>
            <a:pPr marL="685800" marR="0" lvl="1"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1" kern="1200" dirty="0">
                <a:solidFill>
                  <a:schemeClr val="tx1"/>
                </a:solidFill>
                <a:effectLst/>
                <a:latin typeface="+mn-lt"/>
                <a:ea typeface="+mn-ea"/>
                <a:cs typeface="+mn-cs"/>
              </a:rPr>
              <a:t>Standard storage </a:t>
            </a:r>
            <a:r>
              <a:rPr lang="en-US" sz="1100" kern="1200" dirty="0">
                <a:solidFill>
                  <a:schemeClr val="tx1"/>
                </a:solidFill>
                <a:effectLst/>
                <a:latin typeface="+mn-lt"/>
                <a:ea typeface="+mn-ea"/>
                <a:cs typeface="+mn-cs"/>
              </a:rPr>
              <a:t>is designed to provide 11 9s of durability and four</a:t>
            </a:r>
            <a:r>
              <a:rPr lang="en-US" sz="1100" kern="1200" baseline="0" dirty="0">
                <a:solidFill>
                  <a:schemeClr val="tx1"/>
                </a:solidFill>
                <a:effectLst/>
                <a:latin typeface="+mn-lt"/>
                <a:ea typeface="+mn-ea"/>
                <a:cs typeface="+mn-cs"/>
              </a:rPr>
              <a:t> 9s of </a:t>
            </a:r>
            <a:r>
              <a:rPr lang="en-US" sz="1100" kern="1200" dirty="0">
                <a:solidFill>
                  <a:schemeClr val="tx1"/>
                </a:solidFill>
                <a:effectLst/>
                <a:latin typeface="+mn-lt"/>
                <a:ea typeface="+mn-ea"/>
                <a:cs typeface="+mn-cs"/>
              </a:rPr>
              <a:t>availability. </a:t>
            </a:r>
          </a:p>
          <a:p>
            <a:pPr marL="685800" marR="0" lvl="1"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1" kern="1200" dirty="0">
                <a:solidFill>
                  <a:schemeClr val="tx1"/>
                </a:solidFill>
                <a:effectLst/>
                <a:latin typeface="+mn-lt"/>
                <a:ea typeface="+mn-ea"/>
                <a:cs typeface="+mn-cs"/>
              </a:rPr>
              <a:t>S3 Standard – Infrequent Access (S-IA) </a:t>
            </a:r>
            <a:r>
              <a:rPr lang="en-US" sz="1100" kern="1200" dirty="0">
                <a:solidFill>
                  <a:schemeClr val="tx1"/>
                </a:solidFill>
                <a:effectLst/>
                <a:latin typeface="+mn-lt"/>
                <a:ea typeface="+mn-ea"/>
                <a:cs typeface="+mn-cs"/>
              </a:rPr>
              <a:t>is a storage option within Amazon S3 that you can use to reduce your costs by storing less frequently accessed data at slightly lower levels of redundancy than Amazon S3 standard storage. Standard – Infrequent Access is designed to provide the same</a:t>
            </a:r>
            <a:r>
              <a:rPr lang="en-US" sz="1100" kern="1200" baseline="0" dirty="0">
                <a:solidFill>
                  <a:schemeClr val="tx1"/>
                </a:solidFill>
                <a:effectLst/>
                <a:latin typeface="+mn-lt"/>
                <a:ea typeface="+mn-ea"/>
                <a:cs typeface="+mn-cs"/>
              </a:rPr>
              <a:t> 11 9s of </a:t>
            </a:r>
            <a:r>
              <a:rPr lang="en-US" sz="1100" kern="1200" dirty="0">
                <a:solidFill>
                  <a:schemeClr val="tx1"/>
                </a:solidFill>
                <a:effectLst/>
                <a:latin typeface="+mn-lt"/>
                <a:ea typeface="+mn-ea"/>
                <a:cs typeface="+mn-cs"/>
              </a:rPr>
              <a:t>durability as Amazon S3, with three 9s of availability in a given year. Each class has different rates.</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100" kern="1200" dirty="0">
              <a:solidFill>
                <a:schemeClr val="tx1"/>
              </a:solidFill>
              <a:effectLst/>
              <a:latin typeface="+mn-lt"/>
              <a:ea typeface="+mn-ea"/>
              <a:cs typeface="+mn-cs"/>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startAt="2"/>
              <a:tabLst/>
              <a:defRPr/>
            </a:pPr>
            <a:r>
              <a:rPr lang="en-US" sz="1100" b="1" kern="1200" dirty="0">
                <a:solidFill>
                  <a:schemeClr val="tx1"/>
                </a:solidFill>
                <a:effectLst/>
                <a:latin typeface="+mn-lt"/>
                <a:ea typeface="+mn-ea"/>
                <a:cs typeface="+mn-cs"/>
              </a:rPr>
              <a:t>Amount of storage – </a:t>
            </a:r>
            <a:r>
              <a:rPr lang="en-US" sz="1100" kern="1200" dirty="0">
                <a:solidFill>
                  <a:schemeClr val="tx1"/>
                </a:solidFill>
                <a:effectLst/>
                <a:latin typeface="+mn-lt"/>
                <a:ea typeface="+mn-ea"/>
                <a:cs typeface="+mn-cs"/>
              </a:rPr>
              <a:t>The number and size of objects stored in your Amazon S3 buckets.</a:t>
            </a:r>
          </a:p>
          <a:p>
            <a:endParaRPr lang="en-US" sz="1100" dirty="0"/>
          </a:p>
        </p:txBody>
      </p:sp>
    </p:spTree>
    <p:extLst>
      <p:ext uri="{BB962C8B-B14F-4D97-AF65-F5344CB8AC3E}">
        <p14:creationId xmlns:p14="http://schemas.microsoft.com/office/powerpoint/2010/main" val="34751671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228600" lvl="0" indent="-228600">
              <a:buFont typeface="+mj-lt"/>
              <a:buAutoNum type="arabicPeriod" startAt="3"/>
            </a:pPr>
            <a:r>
              <a:rPr lang="en-US" sz="1100" b="1" kern="1200" dirty="0">
                <a:solidFill>
                  <a:schemeClr val="tx1"/>
                </a:solidFill>
                <a:effectLst/>
                <a:latin typeface="+mn-lt"/>
                <a:ea typeface="+mn-ea"/>
                <a:cs typeface="+mn-cs"/>
              </a:rPr>
              <a:t>Requests</a:t>
            </a:r>
            <a:r>
              <a:rPr lang="en-US" sz="1100" b="1" kern="1200" baseline="0" dirty="0">
                <a:solidFill>
                  <a:schemeClr val="tx1"/>
                </a:solidFill>
                <a:effectLst/>
                <a:latin typeface="+mn-lt"/>
                <a:ea typeface="+mn-ea"/>
                <a:cs typeface="+mn-cs"/>
              </a:rPr>
              <a:t> –</a:t>
            </a:r>
            <a:r>
              <a:rPr lang="en-US" sz="1100" kern="1200" dirty="0">
                <a:solidFill>
                  <a:schemeClr val="tx1"/>
                </a:solidFill>
                <a:effectLst/>
                <a:latin typeface="+mn-lt"/>
                <a:ea typeface="+mn-ea"/>
                <a:cs typeface="+mn-cs"/>
              </a:rPr>
              <a:t> Consider the number and type of requests. GET requests incur charges at different rates than other requests, such as PUT and COPY requests.</a:t>
            </a:r>
          </a:p>
          <a:p>
            <a:pPr marL="685800" lvl="1" indent="-228600">
              <a:buFont typeface="Arial" panose="020B0604020202020204" pitchFamily="34" charset="0"/>
              <a:buChar char="•"/>
            </a:pPr>
            <a:r>
              <a:rPr lang="en-US" sz="1100" b="1" kern="1200" dirty="0">
                <a:solidFill>
                  <a:schemeClr val="tx1"/>
                </a:solidFill>
                <a:effectLst/>
                <a:latin typeface="+mn-lt"/>
                <a:ea typeface="+mn-ea"/>
                <a:cs typeface="+mn-cs"/>
              </a:rPr>
              <a:t>GET – </a:t>
            </a:r>
            <a:r>
              <a:rPr lang="en-US" sz="1100" kern="1200" dirty="0">
                <a:solidFill>
                  <a:schemeClr val="tx1"/>
                </a:solidFill>
                <a:effectLst/>
                <a:latin typeface="+mn-lt"/>
                <a:ea typeface="+mn-ea"/>
                <a:cs typeface="+mn-cs"/>
              </a:rPr>
              <a:t>Retrieves an object from Amazon S3. You must have READ access to use this operation.</a:t>
            </a:r>
          </a:p>
          <a:p>
            <a:pPr marL="685800" lvl="1" indent="-228600">
              <a:buFont typeface="Arial" panose="020B0604020202020204" pitchFamily="34" charset="0"/>
              <a:buChar char="•"/>
            </a:pPr>
            <a:r>
              <a:rPr lang="en-US" sz="1100" b="1" kern="1200" dirty="0">
                <a:solidFill>
                  <a:schemeClr val="tx1"/>
                </a:solidFill>
                <a:effectLst/>
                <a:latin typeface="+mn-lt"/>
                <a:ea typeface="+mn-ea"/>
                <a:cs typeface="+mn-cs"/>
              </a:rPr>
              <a:t>PUT – </a:t>
            </a:r>
            <a:r>
              <a:rPr lang="en-US" sz="1100" kern="1200" dirty="0">
                <a:solidFill>
                  <a:schemeClr val="tx1"/>
                </a:solidFill>
                <a:effectLst/>
                <a:latin typeface="+mn-lt"/>
                <a:ea typeface="+mn-ea"/>
                <a:cs typeface="+mn-cs"/>
              </a:rPr>
              <a:t>Adds an object to a bucket. You must have WRITE permissions on a bucket to add an object to it.</a:t>
            </a:r>
          </a:p>
          <a:p>
            <a:pPr marL="685800" lvl="1" indent="-228600">
              <a:buFont typeface="Arial" panose="020B0604020202020204" pitchFamily="34" charset="0"/>
              <a:buChar char="•"/>
            </a:pPr>
            <a:r>
              <a:rPr lang="en-US" sz="1100" b="1" kern="1200" dirty="0">
                <a:solidFill>
                  <a:schemeClr val="tx1"/>
                </a:solidFill>
                <a:effectLst/>
                <a:latin typeface="+mn-lt"/>
                <a:ea typeface="+mn-ea"/>
                <a:cs typeface="+mn-cs"/>
              </a:rPr>
              <a:t>COPY – </a:t>
            </a:r>
            <a:r>
              <a:rPr lang="en-US" sz="1100" kern="1200" dirty="0">
                <a:solidFill>
                  <a:schemeClr val="tx1"/>
                </a:solidFill>
                <a:effectLst/>
                <a:latin typeface="+mn-lt"/>
                <a:ea typeface="+mn-ea"/>
                <a:cs typeface="+mn-cs"/>
              </a:rPr>
              <a:t>Creates a copy of an object that is already stored in Amazon S3. A COPY operation is the same as performing a GET and then a PUT.</a:t>
            </a:r>
          </a:p>
          <a:p>
            <a:endParaRPr lang="en-US" sz="1100" dirty="0"/>
          </a:p>
          <a:p>
            <a:pPr marL="228600" marR="0" lvl="0" indent="-228600" algn="l" defTabSz="914400" rtl="0" eaLnBrk="1" fontAlgn="auto" latinLnBrk="0" hangingPunct="1">
              <a:lnSpc>
                <a:spcPct val="100000"/>
              </a:lnSpc>
              <a:spcBef>
                <a:spcPts val="0"/>
              </a:spcBef>
              <a:spcAft>
                <a:spcPts val="0"/>
              </a:spcAft>
              <a:buClrTx/>
              <a:buSzTx/>
              <a:buFont typeface="+mj-lt"/>
              <a:buAutoNum type="arabicPeriod" startAt="4"/>
              <a:tabLst/>
              <a:defRPr/>
            </a:pPr>
            <a:r>
              <a:rPr lang="en-US" sz="1100" b="1" kern="1200" dirty="0">
                <a:solidFill>
                  <a:schemeClr val="tx1"/>
                </a:solidFill>
                <a:effectLst/>
                <a:latin typeface="+mn-lt"/>
                <a:ea typeface="+mn-ea"/>
                <a:cs typeface="+mn-cs"/>
              </a:rPr>
              <a:t>Data transfer</a:t>
            </a:r>
            <a:r>
              <a:rPr lang="en-US" sz="1100" b="1" kern="1200" baseline="0" dirty="0">
                <a:solidFill>
                  <a:schemeClr val="tx1"/>
                </a:solidFill>
                <a:effectLst/>
                <a:latin typeface="+mn-lt"/>
                <a:ea typeface="+mn-ea"/>
                <a:cs typeface="+mn-cs"/>
              </a:rPr>
              <a:t> –</a:t>
            </a:r>
            <a:r>
              <a:rPr lang="en-US" sz="1100" b="0" kern="1200" baseline="0" dirty="0">
                <a:solidFill>
                  <a:schemeClr val="tx1"/>
                </a:solidFill>
                <a:effectLst/>
                <a:latin typeface="+mn-lt"/>
                <a:ea typeface="+mn-ea"/>
                <a:cs typeface="+mn-cs"/>
              </a:rPr>
              <a:t> </a:t>
            </a:r>
            <a:r>
              <a:rPr lang="en-US" sz="1100" kern="1200" dirty="0">
                <a:solidFill>
                  <a:schemeClr val="tx1"/>
                </a:solidFill>
                <a:effectLst/>
                <a:latin typeface="+mn-lt"/>
                <a:ea typeface="+mn-ea"/>
                <a:cs typeface="+mn-cs"/>
              </a:rPr>
              <a:t>Consider </a:t>
            </a:r>
            <a:r>
              <a:rPr lang="en-US" sz="1100" dirty="0"/>
              <a:t>t</a:t>
            </a:r>
            <a:r>
              <a:rPr lang="en-US" sz="1100" kern="1200" dirty="0">
                <a:solidFill>
                  <a:schemeClr val="tx1"/>
                </a:solidFill>
                <a:effectLst/>
                <a:latin typeface="+mn-lt"/>
                <a:ea typeface="+mn-ea"/>
                <a:cs typeface="+mn-cs"/>
              </a:rPr>
              <a:t>he amount of data that</a:t>
            </a:r>
            <a:r>
              <a:rPr lang="en-US" sz="1100" kern="1200" baseline="0" dirty="0">
                <a:solidFill>
                  <a:schemeClr val="tx1"/>
                </a:solidFill>
                <a:effectLst/>
                <a:latin typeface="+mn-lt"/>
                <a:ea typeface="+mn-ea"/>
                <a:cs typeface="+mn-cs"/>
              </a:rPr>
              <a:t> is</a:t>
            </a:r>
            <a:r>
              <a:rPr lang="en-US" sz="1100" kern="1200" dirty="0">
                <a:solidFill>
                  <a:schemeClr val="tx1"/>
                </a:solidFill>
                <a:effectLst/>
                <a:latin typeface="+mn-lt"/>
                <a:ea typeface="+mn-ea"/>
                <a:cs typeface="+mn-cs"/>
              </a:rPr>
              <a:t> transferred out of the Amazon S3 Region. Remember that data transfer in is free, but there is a charge for data transfer out.</a:t>
            </a:r>
            <a:endParaRPr lang="en-US" sz="1100" dirty="0"/>
          </a:p>
          <a:p>
            <a:endParaRPr lang="en-US" dirty="0"/>
          </a:p>
        </p:txBody>
      </p:sp>
    </p:spTree>
    <p:extLst>
      <p:ext uri="{BB962C8B-B14F-4D97-AF65-F5344CB8AC3E}">
        <p14:creationId xmlns:p14="http://schemas.microsoft.com/office/powerpoint/2010/main" val="17537468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ea typeface="+mn-ea"/>
                <a:cs typeface="+mn-cs"/>
              </a:rPr>
              <a:t>You have completed an introduction to Amazon S3, including key features and some common use cases. </a:t>
            </a:r>
          </a:p>
          <a:p>
            <a:endParaRPr lang="en-US" sz="11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To learn more about Amazon S3, see </a:t>
            </a:r>
            <a:r>
              <a:rPr lang="en-US" sz="1100" dirty="0">
                <a:ea typeface="Amazon Ember Light" panose="020B0403020204020204" pitchFamily="34" charset="0"/>
                <a:cs typeface="Amazon Ember Light" panose="020B0403020204020204" pitchFamily="34" charset="0"/>
                <a:hlinkClick r:id="rId3"/>
              </a:rPr>
              <a:t>Amazon S3</a:t>
            </a:r>
            <a:r>
              <a:rPr lang="en-US" sz="1100" kern="1200" dirty="0">
                <a:solidFill>
                  <a:schemeClr val="tx1"/>
                </a:solidFill>
                <a:effectLst/>
                <a:ea typeface="+mn-ea"/>
                <a:cs typeface="+mn-cs"/>
              </a:rPr>
              <a:t>. </a:t>
            </a:r>
          </a:p>
          <a:p>
            <a:pPr marL="171450" indent="-171450">
              <a:buFont typeface="Arial" panose="020B0604020202020204" pitchFamily="34" charset="0"/>
              <a:buChar char="•"/>
            </a:pPr>
            <a:endParaRPr lang="en-US" sz="1100" dirty="0"/>
          </a:p>
        </p:txBody>
      </p:sp>
    </p:spTree>
    <p:extLst>
      <p:ext uri="{BB962C8B-B14F-4D97-AF65-F5344CB8AC3E}">
        <p14:creationId xmlns:p14="http://schemas.microsoft.com/office/powerpoint/2010/main" val="41347817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52475"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Now, take a moment to watch the </a:t>
            </a:r>
            <a:r>
              <a:rPr lang="en-US" sz="1100" dirty="0">
                <a:latin typeface="+mj-lt"/>
                <a:ea typeface="Amazon Ember Light" panose="020B0403020204020204" pitchFamily="34" charset="0"/>
                <a:cs typeface="Amazon Ember Light" panose="020B0403020204020204" pitchFamily="34" charset="0"/>
                <a:hlinkClick r:id="rId3"/>
              </a:rPr>
              <a:t>Amazon S3 demo</a:t>
            </a:r>
            <a:r>
              <a:rPr lang="en-US" sz="1100" dirty="0"/>
              <a:t>. The recording runs a little over 4 minutes, and it reinforces many of the concepts</a:t>
            </a:r>
            <a:r>
              <a:rPr lang="en-US" sz="1100" baseline="0" dirty="0"/>
              <a:t> that were discussed in </a:t>
            </a:r>
            <a:r>
              <a:rPr lang="en-US" sz="1100" dirty="0"/>
              <a:t>this section of the module.</a:t>
            </a:r>
          </a:p>
          <a:p>
            <a:endParaRPr lang="en-US" sz="1100" dirty="0"/>
          </a:p>
          <a:p>
            <a:r>
              <a:rPr lang="en-US" sz="1100" dirty="0"/>
              <a:t>The demonstration shows how to configure the following resources by</a:t>
            </a:r>
            <a:r>
              <a:rPr lang="en-US" sz="1100" baseline="0" dirty="0"/>
              <a:t> </a:t>
            </a:r>
            <a:r>
              <a:rPr lang="en-US" sz="1100" dirty="0"/>
              <a:t>using the AWS Management Console. The demonstration shows how to:</a:t>
            </a:r>
          </a:p>
          <a:p>
            <a:endParaRPr lang="en-US" sz="1100" dirty="0"/>
          </a:p>
          <a:p>
            <a:pPr marL="171450" indent="-171450">
              <a:buFont typeface="Arial" panose="020B0604020202020204" pitchFamily="34" charset="0"/>
              <a:buChar char="•"/>
            </a:pPr>
            <a:r>
              <a:rPr lang="en-US" sz="1100" dirty="0"/>
              <a:t>Create an Amazon S3 bucket</a:t>
            </a:r>
          </a:p>
          <a:p>
            <a:pPr marL="171450" indent="-171450">
              <a:buFont typeface="Arial" panose="020B0604020202020204" pitchFamily="34" charset="0"/>
              <a:buChar char="•"/>
            </a:pPr>
            <a:r>
              <a:rPr lang="en-US" sz="1100" dirty="0"/>
              <a:t>Upload files and create folders</a:t>
            </a:r>
          </a:p>
          <a:p>
            <a:pPr marL="171450" indent="-171450">
              <a:buFont typeface="Arial" panose="020B0604020202020204" pitchFamily="34" charset="0"/>
              <a:buChar char="•"/>
            </a:pPr>
            <a:r>
              <a:rPr lang="en-US" sz="1100" dirty="0"/>
              <a:t>Change bucket settings</a:t>
            </a:r>
          </a:p>
          <a:p>
            <a:pPr marL="0" indent="0">
              <a:buFont typeface="Arial" panose="020B0604020202020204" pitchFamily="34" charset="0"/>
              <a:buNone/>
            </a:pPr>
            <a:endParaRPr lang="en-US" sz="1100" dirty="0"/>
          </a:p>
          <a:p>
            <a:pPr marL="0" indent="0">
              <a:buFont typeface="Arial" panose="020B0604020202020204" pitchFamily="34" charset="0"/>
              <a:buNone/>
            </a:pPr>
            <a:r>
              <a:rPr lang="en-US" sz="1100" dirty="0"/>
              <a:t>The demonstration also reviews some of the more commonly used settings for an S3 bucket.</a:t>
            </a:r>
          </a:p>
        </p:txBody>
      </p:sp>
    </p:spTree>
    <p:extLst>
      <p:ext uri="{BB962C8B-B14F-4D97-AF65-F5344CB8AC3E}">
        <p14:creationId xmlns:p14="http://schemas.microsoft.com/office/powerpoint/2010/main" val="162277487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Introducing Section 4: Amazon S3 Glacier</a:t>
            </a:r>
          </a:p>
          <a:p>
            <a:endParaRPr lang="en-US" sz="11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i="0" kern="1200" dirty="0">
                <a:solidFill>
                  <a:schemeClr val="tx1"/>
                </a:solidFill>
                <a:effectLst/>
                <a:latin typeface="+mn-lt"/>
                <a:ea typeface="+mn-ea"/>
                <a:cs typeface="+mn-cs"/>
              </a:rPr>
              <a:t>Amazon S3 Glacier is a secure, durable, and extremely low-cost cloud storage service for data archiving and long-term backup.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dirty="0"/>
          </a:p>
        </p:txBody>
      </p:sp>
    </p:spTree>
    <p:extLst>
      <p:ext uri="{BB962C8B-B14F-4D97-AF65-F5344CB8AC3E}">
        <p14:creationId xmlns:p14="http://schemas.microsoft.com/office/powerpoint/2010/main" val="18561033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i="0" kern="1200" dirty="0">
                <a:solidFill>
                  <a:schemeClr val="tx1"/>
                </a:solidFill>
                <a:effectLst/>
                <a:latin typeface="+mn-lt"/>
                <a:ea typeface="+mn-ea"/>
                <a:cs typeface="+mn-cs"/>
              </a:rPr>
              <a:t>This</a:t>
            </a:r>
            <a:r>
              <a:rPr lang="en-US" sz="1100" b="0" i="0" kern="1200" baseline="0" dirty="0">
                <a:solidFill>
                  <a:schemeClr val="tx1"/>
                </a:solidFill>
                <a:effectLst/>
                <a:latin typeface="+mn-lt"/>
                <a:ea typeface="+mn-ea"/>
                <a:cs typeface="+mn-cs"/>
              </a:rPr>
              <a:t> section covers</a:t>
            </a:r>
            <a:r>
              <a:rPr lang="en-US" sz="1100" b="0" i="0" kern="1200" dirty="0">
                <a:solidFill>
                  <a:schemeClr val="tx1"/>
                </a:solidFill>
                <a:effectLst/>
                <a:latin typeface="+mn-lt"/>
                <a:ea typeface="+mn-ea"/>
                <a:cs typeface="+mn-cs"/>
              </a:rPr>
              <a:t> Amazon S3 Glacier.</a:t>
            </a:r>
          </a:p>
          <a:p>
            <a:endParaRPr lang="en-US" sz="1100" dirty="0"/>
          </a:p>
        </p:txBody>
      </p:sp>
    </p:spTree>
    <p:extLst>
      <p:ext uri="{BB962C8B-B14F-4D97-AF65-F5344CB8AC3E}">
        <p14:creationId xmlns:p14="http://schemas.microsoft.com/office/powerpoint/2010/main" val="2735070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799" y="4400550"/>
            <a:ext cx="5486401" cy="3086100"/>
          </a:xfrm>
        </p:spPr>
        <p:txBody>
          <a:bodyPr/>
          <a:lstStyle/>
          <a:p>
            <a:r>
              <a:rPr lang="en-US" sz="1100" kern="1200" dirty="0">
                <a:solidFill>
                  <a:schemeClr val="tx1"/>
                </a:solidFill>
                <a:effectLst/>
              </a:rPr>
              <a:t>When you use Amazon S3 Glacier to archive data,</a:t>
            </a:r>
            <a:r>
              <a:rPr lang="en-US" sz="1100" kern="1200" baseline="0" dirty="0">
                <a:solidFill>
                  <a:schemeClr val="tx1"/>
                </a:solidFill>
                <a:effectLst/>
              </a:rPr>
              <a:t> </a:t>
            </a:r>
            <a:r>
              <a:rPr lang="en-US" sz="1100" kern="1200" dirty="0">
                <a:solidFill>
                  <a:schemeClr val="tx1"/>
                </a:solidFill>
                <a:effectLst/>
              </a:rPr>
              <a:t>you can store your data at an extremely low cost (even in comparison to Amazon S3), but you cannot retrieve your data immediately when you want it. </a:t>
            </a:r>
          </a:p>
          <a:p>
            <a:endParaRPr lang="en-US" sz="1100" kern="1200" dirty="0">
              <a:solidFill>
                <a:schemeClr val="tx1"/>
              </a:solidFill>
              <a:effectLst/>
            </a:endParaRPr>
          </a:p>
          <a:p>
            <a:r>
              <a:rPr lang="en-US" sz="1100" kern="1200" dirty="0">
                <a:solidFill>
                  <a:schemeClr val="tx1"/>
                </a:solidFill>
                <a:effectLst/>
              </a:rPr>
              <a:t>Data that is stored in Amazon S3 Glacier can take several hours to retrieve, which is why it works well for archiving.</a:t>
            </a:r>
          </a:p>
          <a:p>
            <a:endParaRPr lang="en-US" sz="1100" kern="1200" dirty="0">
              <a:solidFill>
                <a:schemeClr val="tx1"/>
              </a:solidFill>
              <a:effectLst/>
            </a:endParaRPr>
          </a:p>
          <a:p>
            <a:r>
              <a:rPr lang="en-US" sz="1100" kern="1200" dirty="0">
                <a:solidFill>
                  <a:schemeClr val="tx1"/>
                </a:solidFill>
                <a:effectLst/>
              </a:rPr>
              <a:t>There are three key Amazon S3 Glacier terms you should be familiar with:</a:t>
            </a:r>
          </a:p>
          <a:p>
            <a:pPr marL="171450" indent="-171450">
              <a:buFont typeface="Arial" panose="020B0604020202020204" pitchFamily="34" charset="0"/>
              <a:buChar char="•"/>
            </a:pPr>
            <a:r>
              <a:rPr lang="en-US" sz="1100" b="1" kern="1200" dirty="0">
                <a:solidFill>
                  <a:schemeClr val="tx1"/>
                </a:solidFill>
                <a:effectLst/>
              </a:rPr>
              <a:t>Archive</a:t>
            </a:r>
            <a:r>
              <a:rPr lang="en-US" sz="1100" b="0" kern="1200" baseline="0" dirty="0">
                <a:solidFill>
                  <a:schemeClr val="tx1"/>
                </a:solidFill>
                <a:effectLst/>
              </a:rPr>
              <a:t> –</a:t>
            </a:r>
            <a:r>
              <a:rPr lang="en-US" sz="1100" kern="1200" dirty="0">
                <a:solidFill>
                  <a:schemeClr val="tx1"/>
                </a:solidFill>
                <a:effectLst/>
              </a:rPr>
              <a:t> Any object (such as a photo, video, file, or document)</a:t>
            </a:r>
            <a:r>
              <a:rPr lang="en-US" sz="1100" kern="1200" baseline="0" dirty="0">
                <a:solidFill>
                  <a:schemeClr val="tx1"/>
                </a:solidFill>
                <a:effectLst/>
              </a:rPr>
              <a:t> </a:t>
            </a:r>
            <a:r>
              <a:rPr lang="en-US" sz="1100" kern="1200" dirty="0">
                <a:solidFill>
                  <a:schemeClr val="tx1"/>
                </a:solidFill>
                <a:effectLst/>
              </a:rPr>
              <a:t>that you store in Amazon S3 Glacier. It is the base unit of storage in Amazon S3 Glacier. Each archive has its own unique ID and it can also have a description.</a:t>
            </a:r>
          </a:p>
          <a:p>
            <a:pPr marL="171450" indent="-171450">
              <a:buFont typeface="Arial" panose="020B0604020202020204" pitchFamily="34" charset="0"/>
              <a:buChar char="•"/>
            </a:pPr>
            <a:r>
              <a:rPr lang="en-US" sz="1100" b="1" kern="1200" dirty="0">
                <a:solidFill>
                  <a:schemeClr val="tx1"/>
                </a:solidFill>
                <a:effectLst/>
              </a:rPr>
              <a:t>Vault</a:t>
            </a:r>
            <a:r>
              <a:rPr lang="en-US" sz="1100" b="0" kern="1200" baseline="0" dirty="0">
                <a:solidFill>
                  <a:schemeClr val="tx1"/>
                </a:solidFill>
                <a:effectLst/>
              </a:rPr>
              <a:t> –</a:t>
            </a:r>
            <a:r>
              <a:rPr lang="en-US" sz="1100" kern="1200" dirty="0">
                <a:solidFill>
                  <a:schemeClr val="tx1"/>
                </a:solidFill>
                <a:effectLst/>
              </a:rPr>
              <a:t> A container for storing archives. When you create a vault, you specify the vault name and the Region where you want to locate the vault.</a:t>
            </a:r>
          </a:p>
          <a:p>
            <a:pPr marL="171450" indent="-171450">
              <a:buFont typeface="Arial" panose="020B0604020202020204" pitchFamily="34" charset="0"/>
              <a:buChar char="•"/>
            </a:pPr>
            <a:r>
              <a:rPr lang="en-US" sz="1100" b="1" kern="1200" dirty="0">
                <a:solidFill>
                  <a:schemeClr val="tx1"/>
                </a:solidFill>
                <a:effectLst/>
              </a:rPr>
              <a:t>Vault access policy</a:t>
            </a:r>
            <a:r>
              <a:rPr lang="en-US" sz="1100" b="0" kern="1200" baseline="0" dirty="0">
                <a:solidFill>
                  <a:schemeClr val="tx1"/>
                </a:solidFill>
                <a:effectLst/>
              </a:rPr>
              <a:t> –</a:t>
            </a:r>
            <a:r>
              <a:rPr lang="en-US" sz="1100" kern="1200" dirty="0">
                <a:solidFill>
                  <a:schemeClr val="tx1"/>
                </a:solidFill>
                <a:effectLst/>
              </a:rPr>
              <a:t> Determine who can and cannot access the data that is stored in the vault, and what operations users can and cannot perform. One vault access permissions policy can be created for each vault to manage access permissions for that vault. You can also use a vault lock policy to make sure that a vault cannot be altered. Each vault can have one vault access policy and one vault lock policy that are attached to it.</a:t>
            </a:r>
          </a:p>
          <a:p>
            <a:endParaRPr lang="en-US" sz="1100" kern="1200" dirty="0">
              <a:solidFill>
                <a:schemeClr val="tx1"/>
              </a:solidFill>
              <a:effectLst/>
            </a:endParaRPr>
          </a:p>
          <a:p>
            <a:r>
              <a:rPr lang="en-US" sz="1100" dirty="0"/>
              <a:t>You</a:t>
            </a:r>
            <a:r>
              <a:rPr lang="en-US" sz="1100" baseline="0" dirty="0"/>
              <a:t> have t</a:t>
            </a:r>
            <a:r>
              <a:rPr lang="en-US" sz="1100" dirty="0"/>
              <a:t>hree options for retrieving data,</a:t>
            </a:r>
            <a:r>
              <a:rPr lang="en-US" sz="1100" baseline="0" dirty="0"/>
              <a:t> each</a:t>
            </a:r>
            <a:r>
              <a:rPr lang="en-US" sz="1100" dirty="0"/>
              <a:t> with varying access times and cost</a:t>
            </a:r>
            <a:r>
              <a:rPr lang="en-US" sz="1100" baseline="0" dirty="0"/>
              <a:t>:</a:t>
            </a:r>
            <a:endParaRPr lang="en-US" sz="1100" kern="1200" baseline="0" dirty="0">
              <a:solidFill>
                <a:schemeClr val="tx1"/>
              </a:solidFill>
              <a:effectLst/>
            </a:endParaRPr>
          </a:p>
          <a:p>
            <a:pPr marL="171450" indent="-171450">
              <a:buFont typeface="Arial" panose="020B0604020202020204" pitchFamily="34" charset="0"/>
              <a:buChar char="•"/>
            </a:pPr>
            <a:r>
              <a:rPr lang="en-US" sz="1100" b="1" dirty="0"/>
              <a:t>Expedited</a:t>
            </a:r>
            <a:r>
              <a:rPr lang="en-US" sz="1100" dirty="0"/>
              <a:t> retrievals are typically made available within 1–5 minutes (highest cost).</a:t>
            </a:r>
          </a:p>
          <a:p>
            <a:pPr marL="171450" indent="-171450">
              <a:buFont typeface="Arial" panose="020B0604020202020204" pitchFamily="34" charset="0"/>
              <a:buChar char="•"/>
            </a:pPr>
            <a:r>
              <a:rPr lang="en-US" sz="1100" b="1" dirty="0"/>
              <a:t>Standard</a:t>
            </a:r>
            <a:r>
              <a:rPr lang="en-US" sz="1100" dirty="0"/>
              <a:t> retrievals typically complete within 3–5 hours (less time than expedited, more time than bulk).</a:t>
            </a:r>
          </a:p>
          <a:p>
            <a:pPr marL="171450" indent="-171450">
              <a:buFont typeface="Arial" panose="020B0604020202020204" pitchFamily="34" charset="0"/>
              <a:buChar char="•"/>
            </a:pPr>
            <a:r>
              <a:rPr lang="en-US" sz="1100" b="1" dirty="0"/>
              <a:t>Bulk</a:t>
            </a:r>
            <a:r>
              <a:rPr lang="en-US" sz="1100" dirty="0"/>
              <a:t> retrievals typically complete within 5–12 hours (lowest cost).</a:t>
            </a:r>
          </a:p>
          <a:p>
            <a:pPr marL="0" indent="0">
              <a:buFont typeface="Arial" panose="020B0604020202020204" pitchFamily="34" charset="0"/>
              <a:buNone/>
            </a:pPr>
            <a:endParaRPr lang="en-US" sz="1100" dirty="0"/>
          </a:p>
          <a:p>
            <a:pPr marL="0" indent="0">
              <a:buFont typeface="Arial" panose="020B0604020202020204" pitchFamily="34" charset="0"/>
              <a:buNone/>
            </a:pPr>
            <a:r>
              <a:rPr lang="en-US" sz="1100" dirty="0"/>
              <a:t>You</a:t>
            </a:r>
            <a:r>
              <a:rPr lang="en-US" sz="1100" baseline="0" dirty="0"/>
              <a:t> might compare these options </a:t>
            </a:r>
            <a:r>
              <a:rPr lang="en-US" sz="1100" dirty="0"/>
              <a:t>to choosing the cost for shipping a package by using the most economical</a:t>
            </a:r>
            <a:r>
              <a:rPr lang="en-US" sz="1100" baseline="0" dirty="0"/>
              <a:t> method for your needs</a:t>
            </a:r>
            <a:r>
              <a:rPr lang="en-US" sz="1100" dirty="0"/>
              <a:t>.</a:t>
            </a:r>
          </a:p>
        </p:txBody>
      </p:sp>
    </p:spTree>
    <p:extLst>
      <p:ext uri="{BB962C8B-B14F-4D97-AF65-F5344CB8AC3E}">
        <p14:creationId xmlns:p14="http://schemas.microsoft.com/office/powerpoint/2010/main" val="36450181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1043" y="4415792"/>
            <a:ext cx="5471158" cy="3086100"/>
          </a:xfrm>
        </p:spPr>
        <p:txBody>
          <a:bodyPr/>
          <a:lstStyle/>
          <a:p>
            <a:r>
              <a:rPr lang="en-US" sz="1100" kern="1200" dirty="0">
                <a:solidFill>
                  <a:schemeClr val="tx1"/>
                </a:solidFill>
                <a:effectLst/>
              </a:rPr>
              <a:t>Amazon S3 Glacier's data archiving means that although you can store your data at an extremely low cost (even in comparison to Amazon S3), you cannot retrieve your data immediately when you want it. </a:t>
            </a:r>
          </a:p>
          <a:p>
            <a:endParaRPr lang="en-US" sz="1100" kern="1200" dirty="0">
              <a:solidFill>
                <a:schemeClr val="tx1"/>
              </a:solidFill>
              <a:effectLst/>
            </a:endParaRPr>
          </a:p>
          <a:p>
            <a:r>
              <a:rPr lang="en-US" sz="1100" kern="1200" dirty="0">
                <a:solidFill>
                  <a:schemeClr val="tx1"/>
                </a:solidFill>
                <a:effectLst/>
              </a:rPr>
              <a:t>Data stored in Amazon S3 Glacier can take several hours to retrieve.</a:t>
            </a:r>
          </a:p>
          <a:p>
            <a:endParaRPr lang="en-US" sz="1100" kern="1200" dirty="0">
              <a:solidFill>
                <a:schemeClr val="tx1"/>
              </a:solidFill>
              <a:effectLst/>
            </a:endParaRPr>
          </a:p>
          <a:p>
            <a:r>
              <a:rPr lang="en-US" sz="1100" kern="1200" dirty="0">
                <a:solidFill>
                  <a:schemeClr val="tx1"/>
                </a:solidFill>
                <a:effectLst/>
              </a:rPr>
              <a:t>You should be familiar with three key Amazon S3 Glacier terms:</a:t>
            </a:r>
          </a:p>
          <a:p>
            <a:pPr marL="171450" indent="-171450">
              <a:buFont typeface="Arial" panose="020B0604020202020204" pitchFamily="34" charset="0"/>
              <a:buChar char="•"/>
            </a:pPr>
            <a:r>
              <a:rPr lang="en-US" sz="1100" b="1" kern="1200" dirty="0">
                <a:solidFill>
                  <a:schemeClr val="tx1"/>
                </a:solidFill>
                <a:effectLst/>
              </a:rPr>
              <a:t>Archive</a:t>
            </a:r>
            <a:r>
              <a:rPr lang="en-US" sz="1100" kern="1200" dirty="0">
                <a:solidFill>
                  <a:schemeClr val="tx1"/>
                </a:solidFill>
                <a:effectLst/>
              </a:rPr>
              <a:t>: Any object such as a photo, video, file, or document that you store in Amazon S3 Glacier. It is the base unit of storage in Amazon S3 Glacier. Each archive has its own unique ID and can also have a description.</a:t>
            </a:r>
          </a:p>
          <a:p>
            <a:pPr marL="171450" indent="-171450">
              <a:buFont typeface="Arial" panose="020B0604020202020204" pitchFamily="34" charset="0"/>
              <a:buChar char="•"/>
            </a:pPr>
            <a:r>
              <a:rPr lang="en-US" sz="1100" b="1" kern="1200" dirty="0">
                <a:solidFill>
                  <a:schemeClr val="tx1"/>
                </a:solidFill>
                <a:effectLst/>
              </a:rPr>
              <a:t>Vault</a:t>
            </a:r>
            <a:r>
              <a:rPr lang="en-US" sz="1100" kern="1200" dirty="0">
                <a:solidFill>
                  <a:schemeClr val="tx1"/>
                </a:solidFill>
                <a:effectLst/>
              </a:rPr>
              <a:t>: A container for storing archives. When you create a vault, you specify the vault name and the region in which you would like to locate the vault.</a:t>
            </a:r>
          </a:p>
          <a:p>
            <a:pPr marL="171450" indent="-171450">
              <a:buFont typeface="Arial" panose="020B0604020202020204" pitchFamily="34" charset="0"/>
              <a:buChar char="•"/>
            </a:pPr>
            <a:r>
              <a:rPr lang="en-US" sz="1100" b="1" kern="1200" dirty="0">
                <a:solidFill>
                  <a:schemeClr val="tx1"/>
                </a:solidFill>
                <a:effectLst/>
              </a:rPr>
              <a:t>Vault Access Policy</a:t>
            </a:r>
            <a:r>
              <a:rPr lang="en-US" sz="1100" kern="1200" dirty="0">
                <a:solidFill>
                  <a:schemeClr val="tx1"/>
                </a:solidFill>
                <a:effectLst/>
              </a:rPr>
              <a:t>: Determine who can and cannot access the data stored in the vault and what operations users can and cannot perform. One vault access policy can be created for each vault to manage access permissions for that vault. You can also use a vault lock policy to make sure a vault cannot be altered. Each vault can have one vault access policy and one vault lock policy that is attached to it.</a:t>
            </a:r>
          </a:p>
          <a:p>
            <a:endParaRPr lang="en-US" sz="1100" kern="1200" dirty="0">
              <a:solidFill>
                <a:schemeClr val="tx1"/>
              </a:solidFill>
              <a:effectLst/>
            </a:endParaRPr>
          </a:p>
          <a:p>
            <a:r>
              <a:rPr lang="en-US" sz="1100" dirty="0"/>
              <a:t>Three options are available for retrieving data with varying access times and cost: expedited, standard, and bulk retrievals. They are listed</a:t>
            </a:r>
            <a:r>
              <a:rPr lang="en-US" sz="1100" baseline="0" dirty="0"/>
              <a:t> as follows:</a:t>
            </a:r>
            <a:endParaRPr lang="en-US" sz="1100" kern="1200" baseline="0" dirty="0">
              <a:solidFill>
                <a:schemeClr val="tx1"/>
              </a:solidFill>
              <a:effectLst/>
            </a:endParaRPr>
          </a:p>
          <a:p>
            <a:pPr marL="171450" indent="-171450">
              <a:buFont typeface="Arial" panose="020B0604020202020204" pitchFamily="34" charset="0"/>
              <a:buChar char="•"/>
            </a:pPr>
            <a:r>
              <a:rPr lang="en-US" sz="1100" b="1" dirty="0"/>
              <a:t>Expedited</a:t>
            </a:r>
            <a:r>
              <a:rPr lang="en-US" sz="1100" dirty="0"/>
              <a:t> retrievals are typically made available within 1 – 5 minutes (highest cost).</a:t>
            </a:r>
          </a:p>
          <a:p>
            <a:pPr marL="171450" indent="-171450">
              <a:buFont typeface="Arial" panose="020B0604020202020204" pitchFamily="34" charset="0"/>
              <a:buChar char="•"/>
            </a:pPr>
            <a:r>
              <a:rPr lang="en-US" sz="1100" b="1" dirty="0"/>
              <a:t>Standard</a:t>
            </a:r>
            <a:r>
              <a:rPr lang="en-US" sz="1100" dirty="0"/>
              <a:t> retrievals typically complete within 3 – 5 hours (less than expedited, more than bulk).</a:t>
            </a:r>
          </a:p>
          <a:p>
            <a:pPr marL="171450" indent="-171450">
              <a:buFont typeface="Arial" panose="020B0604020202020204" pitchFamily="34" charset="0"/>
              <a:buChar char="•"/>
            </a:pPr>
            <a:r>
              <a:rPr lang="en-US" sz="1100" b="1" dirty="0"/>
              <a:t>Bulk</a:t>
            </a:r>
            <a:r>
              <a:rPr lang="en-US" sz="1100" dirty="0"/>
              <a:t> retrievals typically complete within 5 – 12 hours (lowest cost).</a:t>
            </a:r>
          </a:p>
          <a:p>
            <a:pPr marL="0" indent="0">
              <a:buFont typeface="Arial" panose="020B0604020202020204" pitchFamily="34" charset="0"/>
              <a:buNone/>
            </a:pPr>
            <a:endParaRPr lang="en-US" sz="1100" dirty="0"/>
          </a:p>
          <a:p>
            <a:pPr marL="0" indent="0">
              <a:buFont typeface="Arial" panose="020B0604020202020204" pitchFamily="34" charset="0"/>
              <a:buNone/>
            </a:pPr>
            <a:r>
              <a:rPr lang="en-US" sz="1100" dirty="0"/>
              <a:t>Compare it to choosing the cost to most economically ship a package.</a:t>
            </a:r>
          </a:p>
        </p:txBody>
      </p:sp>
    </p:spTree>
    <p:extLst>
      <p:ext uri="{BB962C8B-B14F-4D97-AF65-F5344CB8AC3E}">
        <p14:creationId xmlns:p14="http://schemas.microsoft.com/office/powerpoint/2010/main" val="17863017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kern="1200" dirty="0">
                <a:solidFill>
                  <a:schemeClr val="tx1"/>
                </a:solidFill>
                <a:effectLst/>
              </a:rPr>
              <a:t>Amazon S3 is object-level storage, which means that if you want to change a part of a file, you must make the change and then re-upload the entire modified file. </a:t>
            </a:r>
            <a:r>
              <a:rPr lang="en-US" sz="1100" b="0" i="0" kern="1200" dirty="0">
                <a:solidFill>
                  <a:schemeClr val="tx1"/>
                </a:solidFill>
                <a:effectLst/>
                <a:latin typeface="+mn-lt"/>
                <a:ea typeface="+mn-ea"/>
                <a:cs typeface="+mn-cs"/>
              </a:rPr>
              <a:t>Amazon S3 stores data as objects within resources that are called </a:t>
            </a:r>
            <a:r>
              <a:rPr lang="en-US" sz="1100" b="1" i="0" kern="1200" dirty="0">
                <a:solidFill>
                  <a:schemeClr val="tx1"/>
                </a:solidFill>
                <a:effectLst/>
                <a:latin typeface="+mn-lt"/>
                <a:ea typeface="+mn-ea"/>
                <a:cs typeface="+mn-cs"/>
              </a:rPr>
              <a:t>buckets</a:t>
            </a:r>
            <a:r>
              <a:rPr lang="en-US" sz="1100" b="0" i="0" kern="1200" dirty="0">
                <a:solidFill>
                  <a:schemeClr val="tx1"/>
                </a:solidFill>
                <a:effectLst/>
                <a:latin typeface="+mn-lt"/>
                <a:ea typeface="+mn-ea"/>
                <a:cs typeface="+mn-cs"/>
              </a:rPr>
              <a:t>. </a:t>
            </a:r>
          </a:p>
          <a:p>
            <a:endParaRPr lang="en-US" sz="1100" b="0" i="0" kern="1200" dirty="0">
              <a:solidFill>
                <a:schemeClr val="tx1"/>
              </a:solidFill>
              <a:effectLst/>
              <a:latin typeface="+mn-lt"/>
              <a:ea typeface="+mn-ea"/>
              <a:cs typeface="+mn-cs"/>
            </a:endParaRPr>
          </a:p>
          <a:p>
            <a:r>
              <a:rPr lang="en-US" sz="1100" b="0" i="0" kern="1200" dirty="0">
                <a:solidFill>
                  <a:schemeClr val="tx1"/>
                </a:solidFill>
                <a:effectLst/>
                <a:latin typeface="+mn-lt"/>
                <a:ea typeface="+mn-ea"/>
                <a:cs typeface="+mn-cs"/>
              </a:rPr>
              <a:t>You will now learn more about Amazon S3.</a:t>
            </a:r>
          </a:p>
        </p:txBody>
      </p:sp>
    </p:spTree>
    <p:extLst>
      <p:ext uri="{BB962C8B-B14F-4D97-AF65-F5344CB8AC3E}">
        <p14:creationId xmlns:p14="http://schemas.microsoft.com/office/powerpoint/2010/main" val="223262845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818002" y="4400549"/>
            <a:ext cx="5486400" cy="3881302"/>
          </a:xfrm>
        </p:spPr>
        <p:txBody>
          <a:bodyPr/>
          <a:lstStyle/>
          <a:p>
            <a:r>
              <a:rPr lang="en-US" sz="1100" b="1" dirty="0"/>
              <a:t>Media asset </a:t>
            </a:r>
            <a:r>
              <a:rPr lang="en-US" sz="1100" b="1" kern="1200" dirty="0">
                <a:solidFill>
                  <a:schemeClr val="tx1"/>
                </a:solidFill>
                <a:latin typeface="+mn-lt"/>
                <a:ea typeface="+mn-ea"/>
                <a:cs typeface="+mn-cs"/>
              </a:rPr>
              <a:t>archiving</a:t>
            </a:r>
            <a:endParaRPr lang="en-US" sz="1100" b="1" dirty="0"/>
          </a:p>
          <a:p>
            <a:r>
              <a:rPr lang="en-US" sz="1100" dirty="0"/>
              <a:t>Media assets—such as video and news footage—require durable storage and can grow to many petabytes over time. Amazon S3 Glacier enables you to archive older media content affordably and then move it to Amazon S3 for distribution when it is needed.</a:t>
            </a:r>
          </a:p>
          <a:p>
            <a:endParaRPr lang="en-US" sz="1100" dirty="0"/>
          </a:p>
          <a:p>
            <a:pPr marL="0" algn="l" defTabSz="914400" rtl="0" eaLnBrk="1" latinLnBrk="0" hangingPunct="1"/>
            <a:r>
              <a:rPr lang="en-US" sz="1100" b="1" kern="1200" dirty="0">
                <a:solidFill>
                  <a:schemeClr val="tx1"/>
                </a:solidFill>
                <a:latin typeface="+mn-lt"/>
                <a:ea typeface="+mn-ea"/>
                <a:cs typeface="+mn-cs"/>
              </a:rPr>
              <a:t>Healthcare information archiving</a:t>
            </a:r>
          </a:p>
          <a:p>
            <a:r>
              <a:rPr lang="en-US" sz="1100" dirty="0"/>
              <a:t>To meet regulatory requirements, hospital systems must retain petabytes of patient records—such</a:t>
            </a:r>
            <a:r>
              <a:rPr lang="en-US" sz="1100" baseline="0" dirty="0"/>
              <a:t> as </a:t>
            </a:r>
            <a:r>
              <a:rPr lang="en-US" sz="1100" b="0" i="0" kern="1200" dirty="0">
                <a:solidFill>
                  <a:schemeClr val="tx1"/>
                </a:solidFill>
                <a:effectLst/>
                <a:latin typeface="+mn-lt"/>
                <a:ea typeface="+mn-ea"/>
                <a:cs typeface="+mn-cs"/>
              </a:rPr>
              <a:t>Low-Income Subsidy </a:t>
            </a:r>
            <a:r>
              <a:rPr lang="en-US" sz="1100" dirty="0"/>
              <a:t>(LIS) information, picture archiving and communication system (PACS) data, or </a:t>
            </a:r>
            <a:r>
              <a:rPr lang="en-US" sz="1100" b="0" i="0" kern="1200" dirty="0">
                <a:solidFill>
                  <a:schemeClr val="tx1"/>
                </a:solidFill>
                <a:effectLst/>
                <a:latin typeface="+mn-lt"/>
                <a:ea typeface="+mn-ea"/>
                <a:cs typeface="+mn-cs"/>
              </a:rPr>
              <a:t>Electronic Health Records (</a:t>
            </a:r>
            <a:r>
              <a:rPr lang="en-US" sz="1100" dirty="0"/>
              <a:t>EHR)—for decades. Amazon S3 Glacier can</a:t>
            </a:r>
            <a:r>
              <a:rPr lang="en-US" sz="1100" baseline="0" dirty="0"/>
              <a:t> help</a:t>
            </a:r>
            <a:r>
              <a:rPr lang="en-US" sz="1100" dirty="0"/>
              <a:t> you reliably archive patient record data securely at a very low cost.</a:t>
            </a:r>
          </a:p>
          <a:p>
            <a:endParaRPr lang="en-US" sz="1100" dirty="0"/>
          </a:p>
          <a:p>
            <a:pPr marL="0" algn="l" defTabSz="914400" rtl="0" eaLnBrk="1" latinLnBrk="0" hangingPunct="1"/>
            <a:r>
              <a:rPr lang="en-US" sz="1100" b="1" kern="1200" dirty="0">
                <a:solidFill>
                  <a:schemeClr val="tx1"/>
                </a:solidFill>
                <a:latin typeface="+mn-lt"/>
                <a:ea typeface="+mn-ea"/>
                <a:cs typeface="+mn-cs"/>
              </a:rPr>
              <a:t>Regulatory and compliance archiving</a:t>
            </a:r>
          </a:p>
          <a:p>
            <a:r>
              <a:rPr lang="en-US" sz="1100" dirty="0"/>
              <a:t>Many enterprises, like those in financial services and healthcare, must retain regulatory and compliance archives for extended durations. Amazon S3 Glacier Vault Lock can help you set compliance controls so you can work towards meeting your compliance objectives, such as the U.S. Securities and Exchange Commission (SEC) Rule 17a-4(f).</a:t>
            </a:r>
          </a:p>
          <a:p>
            <a:endParaRPr lang="en-US" sz="110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100" b="1" kern="1200" dirty="0">
                <a:solidFill>
                  <a:schemeClr val="tx1"/>
                </a:solidFill>
                <a:latin typeface="+mn-lt"/>
                <a:ea typeface="+mn-ea"/>
                <a:cs typeface="+mn-cs"/>
              </a:rPr>
              <a:t>Scientific data archiving</a:t>
            </a:r>
          </a:p>
          <a:p>
            <a:r>
              <a:rPr lang="en-US" sz="1100" dirty="0"/>
              <a:t>Research organizations generate, analyze, and archive large amounts of data.</a:t>
            </a:r>
            <a:r>
              <a:rPr lang="en-US" sz="1100" baseline="0" dirty="0"/>
              <a:t> By using</a:t>
            </a:r>
            <a:r>
              <a:rPr lang="en-US" sz="1100" dirty="0"/>
              <a:t> Amazon S3 Glacier, you can reduce the complexities of hardware and facility management and capacity planning.</a:t>
            </a:r>
          </a:p>
          <a:p>
            <a:endParaRPr lang="en-US" sz="1100" dirty="0"/>
          </a:p>
          <a:p>
            <a:pPr marL="0" algn="l" defTabSz="914400" rtl="0" eaLnBrk="1" latinLnBrk="0" hangingPunct="1"/>
            <a:r>
              <a:rPr lang="en-US" sz="1100" b="1" kern="1200" dirty="0">
                <a:solidFill>
                  <a:schemeClr val="tx1"/>
                </a:solidFill>
                <a:latin typeface="+mn-lt"/>
                <a:ea typeface="+mn-ea"/>
                <a:cs typeface="+mn-cs"/>
              </a:rPr>
              <a:t>Digital preservation</a:t>
            </a:r>
          </a:p>
          <a:p>
            <a:r>
              <a:rPr lang="en-US" sz="1100" dirty="0"/>
              <a:t>Libraries and government agencies must handle data integrity challenges in their digital preservation efforts. Unlike traditional systems—which can require laborious data verification and manual repair—Amazon S3 Glacier performs regular, systematic data integrity checks, and it</a:t>
            </a:r>
            <a:r>
              <a:rPr lang="en-US" sz="1100" baseline="0" dirty="0"/>
              <a:t> is designed </a:t>
            </a:r>
            <a:r>
              <a:rPr lang="en-US" sz="1100" dirty="0"/>
              <a:t>to be automatically self-healing.</a:t>
            </a:r>
          </a:p>
          <a:p>
            <a:endParaRPr lang="en-US" sz="1100" dirty="0"/>
          </a:p>
          <a:p>
            <a:pPr marL="0" algn="l" defTabSz="914400" rtl="0" eaLnBrk="1" latinLnBrk="0" hangingPunct="1"/>
            <a:r>
              <a:rPr lang="en-US" sz="1100" b="1" kern="1200" dirty="0">
                <a:solidFill>
                  <a:schemeClr val="tx1"/>
                </a:solidFill>
                <a:latin typeface="+mn-lt"/>
                <a:ea typeface="+mn-ea"/>
                <a:cs typeface="+mn-cs"/>
              </a:rPr>
              <a:t>Magnetic tape replacement</a:t>
            </a:r>
          </a:p>
          <a:p>
            <a:r>
              <a:rPr lang="en-US" sz="1100" dirty="0"/>
              <a:t>On-premises or offsite tape libraries can lower storage costs, but they can require large upfront investments and specialized maintenance. Amazon S3 Glacier has no upfront cost and reduces the cost and burden of maintenance.</a:t>
            </a:r>
          </a:p>
        </p:txBody>
      </p:sp>
    </p:spTree>
    <p:extLst>
      <p:ext uri="{BB962C8B-B14F-4D97-AF65-F5344CB8AC3E}">
        <p14:creationId xmlns:p14="http://schemas.microsoft.com/office/powerpoint/2010/main" val="21507013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rPr>
              <a:t>To store and access data in Amazon S3 Glacier, you can use the AWS Management Console. However, only a few operations—such as creating and deleting vaults, and creating and managing archive policies—are available in the console. </a:t>
            </a:r>
          </a:p>
          <a:p>
            <a:endParaRPr lang="en-US" sz="1100" kern="1200" dirty="0">
              <a:solidFill>
                <a:schemeClr val="tx1"/>
              </a:solidFill>
              <a:effectLst/>
            </a:endParaRPr>
          </a:p>
          <a:p>
            <a:r>
              <a:rPr lang="en-US" sz="1100" kern="1200" dirty="0">
                <a:solidFill>
                  <a:schemeClr val="tx1"/>
                </a:solidFill>
                <a:effectLst/>
              </a:rPr>
              <a:t>For almost all other operations and interactions with Amazon S3 Glacier,</a:t>
            </a:r>
            <a:r>
              <a:rPr lang="en-US" sz="1100" kern="1200" baseline="0" dirty="0">
                <a:solidFill>
                  <a:schemeClr val="tx1"/>
                </a:solidFill>
                <a:effectLst/>
              </a:rPr>
              <a:t> you must </a:t>
            </a:r>
            <a:r>
              <a:rPr lang="en-US" sz="1100" kern="1200" dirty="0">
                <a:solidFill>
                  <a:schemeClr val="tx1"/>
                </a:solidFill>
                <a:effectLst/>
              </a:rPr>
              <a:t>use either the Amazon S3 Glacier REST APIs, the AWS Java or .NET SDKs, or the </a:t>
            </a:r>
            <a:r>
              <a:rPr lang="en-US" sz="1100" i="0" dirty="0"/>
              <a:t>AWS CLI</a:t>
            </a:r>
            <a:r>
              <a:rPr lang="en-US" sz="1100" kern="1200" dirty="0">
                <a:solidFill>
                  <a:schemeClr val="tx1"/>
                </a:solidFill>
                <a:effectLst/>
              </a:rPr>
              <a:t>.</a:t>
            </a:r>
          </a:p>
          <a:p>
            <a:endParaRPr lang="en-US" sz="1100" kern="1200" dirty="0">
              <a:solidFill>
                <a:schemeClr val="tx1"/>
              </a:solidFill>
              <a:effectLst/>
            </a:endParaRPr>
          </a:p>
          <a:p>
            <a:r>
              <a:rPr lang="en-US" sz="1100" kern="1200" dirty="0">
                <a:solidFill>
                  <a:schemeClr val="tx1"/>
                </a:solidFill>
                <a:effectLst/>
              </a:rPr>
              <a:t>You can also use lifecycle policies to archive data into Amazon S3 Glacier. Next, you will learn about lifecycle policies.</a:t>
            </a:r>
          </a:p>
          <a:p>
            <a:endParaRPr lang="en-US" sz="1100" kern="1200" dirty="0">
              <a:solidFill>
                <a:schemeClr val="tx1"/>
              </a:solidFill>
              <a:effectLst/>
            </a:endParaRPr>
          </a:p>
        </p:txBody>
      </p:sp>
    </p:spTree>
    <p:extLst>
      <p:ext uri="{BB962C8B-B14F-4D97-AF65-F5344CB8AC3E}">
        <p14:creationId xmlns:p14="http://schemas.microsoft.com/office/powerpoint/2010/main" val="329406120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829050"/>
          </a:xfrm>
        </p:spPr>
        <p:txBody>
          <a:bodyPr/>
          <a:lstStyle/>
          <a:p>
            <a:r>
              <a:rPr lang="en-US" sz="1100" kern="1200" dirty="0">
                <a:solidFill>
                  <a:schemeClr val="tx1"/>
                </a:solidFill>
                <a:effectLst/>
                <a:ea typeface="+mn-ea"/>
                <a:cs typeface="+mn-cs"/>
              </a:rPr>
              <a:t>You should automate the lifecycle of the data that you</a:t>
            </a:r>
            <a:r>
              <a:rPr lang="en-US" sz="1100" kern="1200" baseline="0" dirty="0">
                <a:solidFill>
                  <a:schemeClr val="tx1"/>
                </a:solidFill>
                <a:effectLst/>
                <a:ea typeface="+mn-ea"/>
                <a:cs typeface="+mn-cs"/>
              </a:rPr>
              <a:t> </a:t>
            </a:r>
            <a:r>
              <a:rPr lang="en-US" sz="1100" kern="1200" dirty="0">
                <a:solidFill>
                  <a:schemeClr val="tx1"/>
                </a:solidFill>
                <a:effectLst/>
                <a:ea typeface="+mn-ea"/>
                <a:cs typeface="+mn-cs"/>
              </a:rPr>
              <a:t>store in Amazon S3. By using lifecycle policies, you can cycle data at regular intervals between different Amazon S3 storage types. This automation reduces your overall cost, because you pay less for data as it becomes less important with time.</a:t>
            </a:r>
          </a:p>
          <a:p>
            <a:endParaRPr lang="en-US" sz="1100" kern="1200" dirty="0">
              <a:solidFill>
                <a:schemeClr val="tx1"/>
              </a:solidFill>
              <a:effectLst/>
              <a:ea typeface="+mn-ea"/>
              <a:cs typeface="+mn-cs"/>
            </a:endParaRPr>
          </a:p>
          <a:p>
            <a:r>
              <a:rPr lang="en-US" sz="1100" kern="1200" dirty="0">
                <a:solidFill>
                  <a:schemeClr val="tx1"/>
                </a:solidFill>
                <a:effectLst/>
                <a:ea typeface="+mn-ea"/>
                <a:cs typeface="+mn-cs"/>
              </a:rPr>
              <a:t>In addition to setting lifecycle rules per object, you can also set lifecycle rules per bucket.</a:t>
            </a:r>
          </a:p>
          <a:p>
            <a:endParaRPr lang="en-US" sz="1100" kern="1200" dirty="0">
              <a:solidFill>
                <a:schemeClr val="tx1"/>
              </a:solidFill>
              <a:effectLst/>
              <a:ea typeface="+mn-ea"/>
              <a:cs typeface="+mn-cs"/>
            </a:endParaRPr>
          </a:p>
          <a:p>
            <a:r>
              <a:rPr lang="en-US" sz="1100" kern="1200" dirty="0">
                <a:solidFill>
                  <a:schemeClr val="tx1"/>
                </a:solidFill>
                <a:effectLst/>
                <a:ea typeface="+mn-ea"/>
                <a:cs typeface="+mn-cs"/>
              </a:rPr>
              <a:t>Consider an example of a lifecycle policy that moves data as it ages from </a:t>
            </a:r>
            <a:r>
              <a:rPr lang="en-US" sz="1100" b="1" kern="1200" dirty="0">
                <a:solidFill>
                  <a:schemeClr val="tx1"/>
                </a:solidFill>
                <a:effectLst/>
                <a:ea typeface="+mn-ea"/>
                <a:cs typeface="+mn-cs"/>
              </a:rPr>
              <a:t>Amazon S3 Standard </a:t>
            </a:r>
            <a:r>
              <a:rPr lang="en-US" sz="1100" kern="1200" dirty="0">
                <a:solidFill>
                  <a:schemeClr val="tx1"/>
                </a:solidFill>
                <a:effectLst/>
                <a:ea typeface="+mn-ea"/>
                <a:cs typeface="+mn-cs"/>
              </a:rPr>
              <a:t>to </a:t>
            </a:r>
            <a:r>
              <a:rPr lang="en-US" sz="1100" b="1" kern="1200" dirty="0">
                <a:solidFill>
                  <a:schemeClr val="tx1"/>
                </a:solidFill>
                <a:effectLst/>
                <a:ea typeface="+mn-ea"/>
                <a:cs typeface="+mn-cs"/>
              </a:rPr>
              <a:t>Amazon S3 Standard – Infrequent Access</a:t>
            </a:r>
            <a:r>
              <a:rPr lang="en-US" sz="1100" b="0" kern="1200" dirty="0">
                <a:solidFill>
                  <a:schemeClr val="tx1"/>
                </a:solidFill>
                <a:effectLst/>
                <a:ea typeface="+mn-ea"/>
                <a:cs typeface="+mn-cs"/>
              </a:rPr>
              <a:t>, and finally</a:t>
            </a:r>
            <a:r>
              <a:rPr lang="en-US" sz="1100" kern="1200" dirty="0">
                <a:solidFill>
                  <a:schemeClr val="tx1"/>
                </a:solidFill>
                <a:effectLst/>
                <a:ea typeface="+mn-ea"/>
                <a:cs typeface="+mn-cs"/>
              </a:rPr>
              <a:t>, into </a:t>
            </a:r>
            <a:r>
              <a:rPr lang="en-US" sz="1100" b="1" kern="1200" dirty="0">
                <a:solidFill>
                  <a:schemeClr val="tx1"/>
                </a:solidFill>
                <a:effectLst/>
                <a:ea typeface="+mn-ea"/>
                <a:cs typeface="+mn-cs"/>
              </a:rPr>
              <a:t>Amazon S3 Glacier </a:t>
            </a:r>
            <a:r>
              <a:rPr lang="en-US" sz="1100" kern="1200" dirty="0">
                <a:solidFill>
                  <a:schemeClr val="tx1"/>
                </a:solidFill>
                <a:effectLst/>
                <a:ea typeface="+mn-ea"/>
                <a:cs typeface="+mn-cs"/>
              </a:rPr>
              <a:t>before it is deleted. Suppose that a user uploads a video to your application and your application generates a thumbnail preview of the video. This video preview is stored to Amazon S3 Standard, because it is likely that the user wants to access it right away. </a:t>
            </a:r>
          </a:p>
          <a:p>
            <a:endParaRPr lang="en-US" sz="1100" kern="1200" dirty="0">
              <a:solidFill>
                <a:schemeClr val="tx1"/>
              </a:solidFill>
              <a:effectLst/>
              <a:ea typeface="+mn-ea"/>
              <a:cs typeface="+mn-cs"/>
            </a:endParaRPr>
          </a:p>
          <a:p>
            <a:r>
              <a:rPr lang="en-US" sz="1100" kern="1200" dirty="0">
                <a:solidFill>
                  <a:schemeClr val="tx1"/>
                </a:solidFill>
                <a:effectLst/>
                <a:ea typeface="+mn-ea"/>
                <a:cs typeface="+mn-cs"/>
              </a:rPr>
              <a:t>Your usage data indicates that most thumbnail previews are not accessed after 30 days. Your lifecycle policy takes these previews and moves them to Amazon S3 –</a:t>
            </a:r>
            <a:r>
              <a:rPr lang="en-US" sz="1100" kern="1200" baseline="0" dirty="0">
                <a:solidFill>
                  <a:schemeClr val="tx1"/>
                </a:solidFill>
                <a:effectLst/>
                <a:ea typeface="+mn-ea"/>
                <a:cs typeface="+mn-cs"/>
              </a:rPr>
              <a:t> I</a:t>
            </a:r>
            <a:r>
              <a:rPr lang="en-US" sz="1100" kern="1200" dirty="0">
                <a:solidFill>
                  <a:schemeClr val="tx1"/>
                </a:solidFill>
                <a:effectLst/>
                <a:ea typeface="+mn-ea"/>
                <a:cs typeface="+mn-cs"/>
              </a:rPr>
              <a:t>nfrequent Access after 30 days. After another 30 days elapse, the preview is unlikely to be accessed again.</a:t>
            </a:r>
            <a:r>
              <a:rPr lang="en-US" sz="1100" kern="1200" baseline="0" dirty="0">
                <a:solidFill>
                  <a:schemeClr val="tx1"/>
                </a:solidFill>
                <a:effectLst/>
                <a:ea typeface="+mn-ea"/>
                <a:cs typeface="+mn-cs"/>
              </a:rPr>
              <a:t> The preview</a:t>
            </a:r>
            <a:r>
              <a:rPr lang="en-US" sz="1100" kern="1200" dirty="0">
                <a:solidFill>
                  <a:schemeClr val="tx1"/>
                </a:solidFill>
                <a:effectLst/>
                <a:ea typeface="+mn-ea"/>
                <a:cs typeface="+mn-cs"/>
              </a:rPr>
              <a:t> is then moved to Amazon S3 Glacier, where it remains for 1 year. After 1 year, the preview is deleted. The important thing is that the lifecycle policy manages all this movement automatically.</a:t>
            </a:r>
            <a:br>
              <a:rPr lang="en-US" sz="1100" kern="1200" dirty="0">
                <a:solidFill>
                  <a:schemeClr val="tx1"/>
                </a:solidFill>
                <a:effectLst/>
                <a:ea typeface="+mn-ea"/>
                <a:cs typeface="+mn-cs"/>
              </a:rPr>
            </a:br>
            <a:endParaRPr lang="en-US" sz="1100" kern="1200" dirty="0">
              <a:solidFill>
                <a:schemeClr val="tx1"/>
              </a:solidFill>
              <a:effectLs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To learn more,</a:t>
            </a:r>
            <a:r>
              <a:rPr lang="en-US" sz="1100" baseline="0" dirty="0"/>
              <a:t> see </a:t>
            </a:r>
            <a:r>
              <a:rPr lang="en-US" sz="1100" dirty="0">
                <a:ea typeface="Amazon Ember Light" panose="020B0403020204020204" pitchFamily="34" charset="0"/>
                <a:cs typeface="Amazon Ember Light" panose="020B0403020204020204" pitchFamily="34" charset="0"/>
                <a:hlinkClick r:id="rId3"/>
              </a:rPr>
              <a:t>Object lifecycle management</a:t>
            </a:r>
            <a:endParaRPr lang="en-US" sz="1100" dirty="0">
              <a:ea typeface="Amazon Ember Light" panose="020B0403020204020204" pitchFamily="34" charset="0"/>
              <a:cs typeface="Amazon Ember Light" panose="020B0403020204020204" pitchFamily="34" charset="0"/>
            </a:endParaRPr>
          </a:p>
          <a:p>
            <a:endParaRPr lang="en-US" sz="1100" dirty="0"/>
          </a:p>
        </p:txBody>
      </p:sp>
    </p:spTree>
    <p:extLst>
      <p:ext uri="{BB962C8B-B14F-4D97-AF65-F5344CB8AC3E}">
        <p14:creationId xmlns:p14="http://schemas.microsoft.com/office/powerpoint/2010/main" val="310761474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ea typeface="+mn-ea"/>
                <a:cs typeface="+mn-cs"/>
              </a:rPr>
              <a:t>While </a:t>
            </a:r>
            <a:r>
              <a:rPr lang="en-US" sz="1100" b="1" kern="1200" dirty="0">
                <a:solidFill>
                  <a:schemeClr val="tx1"/>
                </a:solidFill>
                <a:effectLst/>
                <a:ea typeface="+mn-ea"/>
                <a:cs typeface="+mn-cs"/>
              </a:rPr>
              <a:t>Amazon S3 </a:t>
            </a:r>
            <a:r>
              <a:rPr lang="en-US" sz="1100" b="0" kern="1200" dirty="0">
                <a:solidFill>
                  <a:schemeClr val="tx1"/>
                </a:solidFill>
                <a:effectLst/>
                <a:ea typeface="+mn-ea"/>
                <a:cs typeface="+mn-cs"/>
              </a:rPr>
              <a:t>and</a:t>
            </a:r>
            <a:r>
              <a:rPr lang="en-US" sz="1100" b="1" kern="1200" dirty="0">
                <a:solidFill>
                  <a:schemeClr val="tx1"/>
                </a:solidFill>
                <a:effectLst/>
                <a:ea typeface="+mn-ea"/>
                <a:cs typeface="+mn-cs"/>
              </a:rPr>
              <a:t> Amazon S3 Glacier </a:t>
            </a:r>
            <a:r>
              <a:rPr lang="en-US" sz="1100" kern="1200" dirty="0">
                <a:solidFill>
                  <a:schemeClr val="tx1"/>
                </a:solidFill>
                <a:effectLst/>
                <a:ea typeface="+mn-ea"/>
                <a:cs typeface="+mn-cs"/>
              </a:rPr>
              <a:t>are both object storage solutions that enable you to store a virtually unlimited amount of data, they have some critical differences between them.</a:t>
            </a:r>
            <a:r>
              <a:rPr lang="en-US" sz="1100" kern="1200" baseline="0" dirty="0">
                <a:solidFill>
                  <a:schemeClr val="tx1"/>
                </a:solidFill>
                <a:effectLst/>
                <a:ea typeface="+mn-ea"/>
                <a:cs typeface="+mn-cs"/>
              </a:rPr>
              <a:t> The chart outlines some of these differences.</a:t>
            </a:r>
            <a:r>
              <a:rPr lang="en-US" sz="1100" kern="1200" dirty="0">
                <a:solidFill>
                  <a:schemeClr val="tx1"/>
                </a:solidFill>
                <a:effectLst/>
                <a:ea typeface="+mn-ea"/>
                <a:cs typeface="+mn-cs"/>
              </a:rPr>
              <a:t> </a:t>
            </a:r>
          </a:p>
          <a:p>
            <a:endParaRPr lang="en-US" sz="1100" kern="1200" dirty="0">
              <a:solidFill>
                <a:schemeClr val="tx1"/>
              </a:solidFill>
              <a:effectLst/>
              <a:ea typeface="+mn-ea"/>
              <a:cs typeface="+mn-cs"/>
            </a:endParaRPr>
          </a:p>
          <a:p>
            <a:pPr marL="228600" indent="-228600">
              <a:buFont typeface="+mj-lt"/>
              <a:buAutoNum type="arabicPeriod"/>
            </a:pPr>
            <a:r>
              <a:rPr lang="en-US" sz="1100" kern="1200" dirty="0">
                <a:solidFill>
                  <a:schemeClr val="tx1"/>
                </a:solidFill>
                <a:effectLst/>
                <a:ea typeface="+mn-ea"/>
                <a:cs typeface="+mn-cs"/>
              </a:rPr>
              <a:t>Be careful when you decide which storage solution is correct for your needs. These two services serve very different storage needs. Amazon S3 is designed for frequent, low-latency access to your data, but Amazon S3 Glacier is designed for low-cost, long-term storage of infrequently accessed data.</a:t>
            </a:r>
          </a:p>
          <a:p>
            <a:pPr marL="228600" indent="-228600">
              <a:buFont typeface="+mj-lt"/>
              <a:buAutoNum type="arabicPeriod"/>
            </a:pPr>
            <a:r>
              <a:rPr lang="en-US" sz="1100" kern="1200" dirty="0">
                <a:solidFill>
                  <a:schemeClr val="tx1"/>
                </a:solidFill>
                <a:effectLst/>
                <a:ea typeface="+mn-ea"/>
                <a:cs typeface="+mn-cs"/>
              </a:rPr>
              <a:t>The maximum item size in Amazon S3 is 5 TB, but Amazon S3 Glacier can store items that are up to 40 TB.</a:t>
            </a:r>
          </a:p>
          <a:p>
            <a:pPr marL="228600" indent="-228600">
              <a:buFont typeface="+mj-lt"/>
              <a:buAutoNum type="arabicPeriod"/>
            </a:pPr>
            <a:r>
              <a:rPr lang="en-US" sz="1100" kern="1200" dirty="0">
                <a:solidFill>
                  <a:schemeClr val="tx1"/>
                </a:solidFill>
                <a:effectLst/>
                <a:ea typeface="+mn-ea"/>
                <a:cs typeface="+mn-cs"/>
              </a:rPr>
              <a:t>Because Amazon S3 gives you faster access to your data, the storage cost per gigabyte is higher than it is with Amazon S3 Glacier. </a:t>
            </a:r>
          </a:p>
          <a:p>
            <a:pPr marL="228600" indent="-228600">
              <a:buFont typeface="+mj-lt"/>
              <a:buAutoNum type="arabicPeriod"/>
            </a:pPr>
            <a:r>
              <a:rPr lang="en-US" sz="1100" kern="1200" dirty="0">
                <a:solidFill>
                  <a:schemeClr val="tx1"/>
                </a:solidFill>
                <a:effectLst/>
                <a:ea typeface="+mn-ea"/>
                <a:cs typeface="+mn-cs"/>
              </a:rPr>
              <a:t>While both services have per-request charges,</a:t>
            </a:r>
            <a:r>
              <a:rPr lang="en-US" sz="1100" kern="1200" baseline="0" dirty="0">
                <a:solidFill>
                  <a:schemeClr val="tx1"/>
                </a:solidFill>
                <a:effectLst/>
                <a:ea typeface="+mn-ea"/>
                <a:cs typeface="+mn-cs"/>
              </a:rPr>
              <a:t> </a:t>
            </a:r>
            <a:r>
              <a:rPr lang="en-US" sz="1100" kern="1200" dirty="0">
                <a:solidFill>
                  <a:schemeClr val="tx1"/>
                </a:solidFill>
                <a:effectLst/>
                <a:ea typeface="+mn-ea"/>
                <a:cs typeface="+mn-cs"/>
              </a:rPr>
              <a:t>Amazon S3 charges for </a:t>
            </a:r>
            <a:r>
              <a:rPr lang="en-US" sz="1100" b="1" kern="1200" dirty="0">
                <a:solidFill>
                  <a:schemeClr val="tx1"/>
                </a:solidFill>
                <a:effectLst/>
                <a:ea typeface="+mn-ea"/>
                <a:cs typeface="+mn-cs"/>
              </a:rPr>
              <a:t>PUT, COPY, POST, LIST, GET </a:t>
            </a:r>
            <a:r>
              <a:rPr lang="en-US" sz="1100" b="0" kern="1200" dirty="0">
                <a:solidFill>
                  <a:schemeClr val="tx1"/>
                </a:solidFill>
                <a:effectLst/>
                <a:ea typeface="+mn-ea"/>
                <a:cs typeface="+mn-cs"/>
              </a:rPr>
              <a:t>operations. In </a:t>
            </a:r>
            <a:r>
              <a:rPr lang="en-US" sz="1100" kern="1200" dirty="0">
                <a:solidFill>
                  <a:schemeClr val="tx1"/>
                </a:solidFill>
                <a:effectLst/>
                <a:ea typeface="+mn-ea"/>
                <a:cs typeface="+mn-cs"/>
              </a:rPr>
              <a:t>contrast, Amazon S3 Glacier charges for </a:t>
            </a:r>
            <a:r>
              <a:rPr lang="en-US" sz="1100" b="1" kern="1200" dirty="0">
                <a:solidFill>
                  <a:schemeClr val="tx1"/>
                </a:solidFill>
                <a:effectLst/>
                <a:ea typeface="+mn-ea"/>
                <a:cs typeface="+mn-cs"/>
              </a:rPr>
              <a:t>UPLOAD </a:t>
            </a:r>
            <a:r>
              <a:rPr lang="en-US" sz="1100" b="0" kern="1200" dirty="0">
                <a:solidFill>
                  <a:schemeClr val="tx1"/>
                </a:solidFill>
                <a:effectLst/>
                <a:ea typeface="+mn-ea"/>
                <a:cs typeface="+mn-cs"/>
              </a:rPr>
              <a:t>and </a:t>
            </a:r>
            <a:r>
              <a:rPr lang="en-US" sz="1100" b="1" kern="1200" dirty="0">
                <a:solidFill>
                  <a:schemeClr val="tx1"/>
                </a:solidFill>
                <a:effectLst/>
                <a:ea typeface="+mn-ea"/>
                <a:cs typeface="+mn-cs"/>
              </a:rPr>
              <a:t>retrieval</a:t>
            </a:r>
            <a:r>
              <a:rPr lang="en-US" sz="1100" b="0" kern="1200" baseline="0" dirty="0">
                <a:solidFill>
                  <a:schemeClr val="tx1"/>
                </a:solidFill>
                <a:effectLst/>
                <a:ea typeface="+mn-ea"/>
                <a:cs typeface="+mn-cs"/>
              </a:rPr>
              <a:t> operations.</a:t>
            </a:r>
            <a:endParaRPr lang="en-US" sz="1100" kern="1200" dirty="0">
              <a:solidFill>
                <a:schemeClr val="tx1"/>
              </a:solidFill>
              <a:effectLst/>
              <a:ea typeface="+mn-ea"/>
              <a:cs typeface="+mn-cs"/>
            </a:endParaRPr>
          </a:p>
          <a:p>
            <a:pPr marL="228600" indent="-228600">
              <a:buFont typeface="+mj-lt"/>
              <a:buAutoNum type="arabicPeriod"/>
            </a:pPr>
            <a:r>
              <a:rPr lang="en-US" sz="1100" kern="1200" dirty="0">
                <a:solidFill>
                  <a:schemeClr val="tx1"/>
                </a:solidFill>
                <a:effectLst/>
                <a:ea typeface="+mn-ea"/>
                <a:cs typeface="+mn-cs"/>
              </a:rPr>
              <a:t>Because Amazon S3 Glacier was designed for less-frequent access to data, it costs more for each retrieval request than Amazon S3. </a:t>
            </a:r>
          </a:p>
        </p:txBody>
      </p:sp>
    </p:spTree>
    <p:extLst>
      <p:ext uri="{BB962C8B-B14F-4D97-AF65-F5344CB8AC3E}">
        <p14:creationId xmlns:p14="http://schemas.microsoft.com/office/powerpoint/2010/main" val="205626096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4390754"/>
          </a:xfrm>
        </p:spPr>
        <p:txBody>
          <a:bodyPr/>
          <a:lstStyle/>
          <a:p>
            <a:pPr marL="0" indent="0">
              <a:buFont typeface="+mj-lt"/>
              <a:buNone/>
            </a:pPr>
            <a:r>
              <a:rPr lang="en-US" sz="1100" kern="1200" dirty="0">
                <a:solidFill>
                  <a:schemeClr val="tx1"/>
                </a:solidFill>
                <a:effectLst/>
                <a:ea typeface="+mn-ea"/>
                <a:cs typeface="+mn-cs"/>
              </a:rPr>
              <a:t>Another important difference between Amazon S3 and Amazon S3 Glacier is how data is encrypted. </a:t>
            </a:r>
            <a:r>
              <a:rPr lang="en-US" sz="1100" b="0" i="0" kern="1200" dirty="0">
                <a:solidFill>
                  <a:schemeClr val="tx1"/>
                </a:solidFill>
                <a:effectLst/>
                <a:latin typeface="+mn-lt"/>
                <a:ea typeface="+mn-ea"/>
                <a:cs typeface="+mn-cs"/>
              </a:rPr>
              <a:t>Server-side encryption is focused on</a:t>
            </a:r>
            <a:r>
              <a:rPr lang="en-US" sz="1100" b="0" i="0" kern="1200" baseline="0" dirty="0">
                <a:solidFill>
                  <a:schemeClr val="tx1"/>
                </a:solidFill>
                <a:effectLst/>
                <a:latin typeface="+mn-lt"/>
                <a:ea typeface="+mn-ea"/>
                <a:cs typeface="+mn-cs"/>
              </a:rPr>
              <a:t> </a:t>
            </a:r>
            <a:r>
              <a:rPr lang="en-US" sz="1100" b="0" i="0" kern="1200" dirty="0">
                <a:solidFill>
                  <a:schemeClr val="tx1"/>
                </a:solidFill>
                <a:effectLst/>
                <a:latin typeface="+mn-lt"/>
                <a:ea typeface="+mn-ea"/>
                <a:cs typeface="+mn-cs"/>
              </a:rPr>
              <a:t>protecting data at rest. </a:t>
            </a:r>
            <a:r>
              <a:rPr lang="en-US" sz="1100" kern="1200" dirty="0">
                <a:solidFill>
                  <a:schemeClr val="tx1"/>
                </a:solidFill>
                <a:effectLst/>
                <a:ea typeface="+mn-ea"/>
                <a:cs typeface="+mn-cs"/>
              </a:rPr>
              <a:t>With both solutions, you can securely transfer your data over HTTPS. Any data that is archived</a:t>
            </a:r>
            <a:r>
              <a:rPr lang="en-US" sz="1100" kern="1200" baseline="0" dirty="0">
                <a:solidFill>
                  <a:schemeClr val="tx1"/>
                </a:solidFill>
                <a:effectLst/>
                <a:ea typeface="+mn-ea"/>
                <a:cs typeface="+mn-cs"/>
              </a:rPr>
              <a:t> in</a:t>
            </a:r>
            <a:r>
              <a:rPr lang="en-US" sz="1100" kern="1200" dirty="0">
                <a:solidFill>
                  <a:schemeClr val="tx1"/>
                </a:solidFill>
                <a:effectLst/>
                <a:ea typeface="+mn-ea"/>
                <a:cs typeface="+mn-cs"/>
              </a:rPr>
              <a:t> Amazon S3 Glacier is encrypted by default. With Amazon S3, your application must initiate server-side encryption. You can accomplish server-side</a:t>
            </a:r>
            <a:r>
              <a:rPr lang="en-US" sz="1100" kern="1200" baseline="0" dirty="0">
                <a:solidFill>
                  <a:schemeClr val="tx1"/>
                </a:solidFill>
                <a:effectLst/>
                <a:ea typeface="+mn-ea"/>
                <a:cs typeface="+mn-cs"/>
              </a:rPr>
              <a:t> encryption in Amazon S3</a:t>
            </a:r>
            <a:r>
              <a:rPr lang="en-US" sz="1100" kern="1200" dirty="0">
                <a:solidFill>
                  <a:schemeClr val="tx1"/>
                </a:solidFill>
                <a:effectLst/>
                <a:ea typeface="+mn-ea"/>
                <a:cs typeface="+mn-cs"/>
              </a:rPr>
              <a:t> in several ways:</a:t>
            </a:r>
          </a:p>
          <a:p>
            <a:pPr marL="0" indent="0">
              <a:buFont typeface="+mj-lt"/>
              <a:buNone/>
            </a:pPr>
            <a:endParaRPr lang="en-US" sz="1100" kern="1200" dirty="0">
              <a:solidFill>
                <a:schemeClr val="tx1"/>
              </a:solidFill>
              <a:effectLst/>
              <a:ea typeface="+mn-ea"/>
              <a:cs typeface="+mn-cs"/>
            </a:endParaRPr>
          </a:p>
          <a:p>
            <a:pPr marL="171450" indent="-171450">
              <a:buFont typeface="Arial" panose="020B0604020202020204" pitchFamily="34" charset="0"/>
              <a:buChar char="•"/>
            </a:pPr>
            <a:r>
              <a:rPr lang="en-US" sz="1100" b="0" i="0" kern="1200" dirty="0">
                <a:solidFill>
                  <a:schemeClr val="tx1"/>
                </a:solidFill>
                <a:effectLst/>
                <a:latin typeface="+mn-lt"/>
                <a:ea typeface="+mn-ea"/>
                <a:cs typeface="+mn-cs"/>
              </a:rPr>
              <a:t>Server-side encryption with </a:t>
            </a:r>
            <a:r>
              <a:rPr lang="en-US" sz="1100" b="1" i="0" kern="1200" dirty="0">
                <a:solidFill>
                  <a:schemeClr val="tx1"/>
                </a:solidFill>
                <a:effectLst/>
                <a:latin typeface="+mn-lt"/>
                <a:ea typeface="+mn-ea"/>
                <a:cs typeface="+mn-cs"/>
              </a:rPr>
              <a:t>Amazon S3-managed encryption keys</a:t>
            </a:r>
            <a:r>
              <a:rPr lang="en-US" sz="1100" b="0" i="0" kern="1200" dirty="0">
                <a:solidFill>
                  <a:schemeClr val="tx1"/>
                </a:solidFill>
                <a:effectLst/>
                <a:latin typeface="+mn-lt"/>
                <a:ea typeface="+mn-ea"/>
                <a:cs typeface="+mn-cs"/>
              </a:rPr>
              <a:t> (</a:t>
            </a:r>
            <a:r>
              <a:rPr lang="en-US" sz="1100" b="1" i="0" kern="1200" dirty="0">
                <a:solidFill>
                  <a:schemeClr val="tx1"/>
                </a:solidFill>
                <a:effectLst/>
                <a:latin typeface="+mn-lt"/>
                <a:ea typeface="+mn-ea"/>
                <a:cs typeface="+mn-cs"/>
              </a:rPr>
              <a:t>SSE-S3</a:t>
            </a:r>
            <a:r>
              <a:rPr lang="en-US" sz="1100" b="0" i="0" kern="1200" dirty="0">
                <a:solidFill>
                  <a:schemeClr val="tx1"/>
                </a:solidFill>
                <a:effectLst/>
                <a:latin typeface="+mn-lt"/>
                <a:ea typeface="+mn-ea"/>
                <a:cs typeface="+mn-cs"/>
              </a:rPr>
              <a:t>) employs strong multi-factor encryption. Amazon S3 encrypts each object with a unique key. As an additional safeguard, it encrypts the key with a main key that it regularly rotates. Amazon S3 server-side encryption uses one of the strongest block ciphers available, 256-bit Advanced Encryption Standard (AES-256), to encrypt your data.</a:t>
            </a:r>
          </a:p>
          <a:p>
            <a:pPr marL="171450" indent="-171450">
              <a:buFont typeface="Arial" panose="020B0604020202020204" pitchFamily="34" charset="0"/>
              <a:buChar char="•"/>
            </a:pPr>
            <a:endParaRPr lang="en-US" sz="11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100" b="0" i="0" kern="1200" dirty="0">
                <a:solidFill>
                  <a:schemeClr val="tx1"/>
                </a:solidFill>
                <a:effectLst/>
                <a:latin typeface="+mn-lt"/>
                <a:ea typeface="+mn-ea"/>
                <a:cs typeface="+mn-cs"/>
              </a:rPr>
              <a:t>Using server-side encryption with </a:t>
            </a:r>
            <a:r>
              <a:rPr lang="en-US" sz="1100" b="1" i="0" kern="1200" dirty="0">
                <a:solidFill>
                  <a:schemeClr val="tx1"/>
                </a:solidFill>
                <a:effectLst/>
                <a:latin typeface="+mn-lt"/>
                <a:ea typeface="+mn-ea"/>
                <a:cs typeface="+mn-cs"/>
              </a:rPr>
              <a:t>Customer-provided Encryption Keys (SSE-C)</a:t>
            </a:r>
            <a:r>
              <a:rPr lang="en-US" sz="1100" b="0" i="0" kern="1200" dirty="0">
                <a:solidFill>
                  <a:schemeClr val="tx1"/>
                </a:solidFill>
                <a:effectLst/>
                <a:latin typeface="+mn-lt"/>
                <a:ea typeface="+mn-ea"/>
                <a:cs typeface="+mn-cs"/>
              </a:rPr>
              <a:t> enables you to set your own encryption keys. You include the encryption key as part of your request, and Amazon S3 manages both encryption</a:t>
            </a:r>
            <a:r>
              <a:rPr lang="en-US" sz="1100" b="0" i="0" kern="1200" baseline="0" dirty="0">
                <a:solidFill>
                  <a:schemeClr val="tx1"/>
                </a:solidFill>
                <a:effectLst/>
                <a:latin typeface="+mn-lt"/>
                <a:ea typeface="+mn-ea"/>
                <a:cs typeface="+mn-cs"/>
              </a:rPr>
              <a:t> (</a:t>
            </a:r>
            <a:r>
              <a:rPr lang="en-US" sz="1100" b="0" i="0" kern="1200" dirty="0">
                <a:solidFill>
                  <a:schemeClr val="tx1"/>
                </a:solidFill>
                <a:effectLst/>
                <a:latin typeface="+mn-lt"/>
                <a:ea typeface="+mn-ea"/>
                <a:cs typeface="+mn-cs"/>
              </a:rPr>
              <a:t>as it writes to disks), and decryption (when you access your objects).</a:t>
            </a:r>
          </a:p>
          <a:p>
            <a:pPr marL="171450" indent="-171450">
              <a:buFont typeface="Arial" panose="020B0604020202020204" pitchFamily="34" charset="0"/>
              <a:buChar char="•"/>
            </a:pPr>
            <a:endParaRPr lang="en-US" sz="11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100" b="0" i="0" kern="1200" dirty="0">
                <a:solidFill>
                  <a:schemeClr val="tx1"/>
                </a:solidFill>
                <a:effectLst/>
                <a:latin typeface="+mn-lt"/>
                <a:ea typeface="+mn-ea"/>
                <a:cs typeface="+mn-cs"/>
              </a:rPr>
              <a:t>Using server-side encryption with </a:t>
            </a:r>
            <a:r>
              <a:rPr lang="en-US" sz="1100" b="1" i="0" kern="1200" dirty="0">
                <a:solidFill>
                  <a:schemeClr val="tx1"/>
                </a:solidFill>
                <a:effectLst/>
                <a:latin typeface="+mn-lt"/>
                <a:ea typeface="+mn-ea"/>
                <a:cs typeface="+mn-cs"/>
              </a:rPr>
              <a:t>AWS Key Management Service</a:t>
            </a:r>
            <a:r>
              <a:rPr lang="en-US" sz="1100" b="0" i="0" kern="1200" dirty="0">
                <a:solidFill>
                  <a:schemeClr val="tx1"/>
                </a:solidFill>
                <a:effectLst/>
                <a:latin typeface="+mn-lt"/>
                <a:ea typeface="+mn-ea"/>
                <a:cs typeface="+mn-cs"/>
              </a:rPr>
              <a:t> </a:t>
            </a:r>
            <a:r>
              <a:rPr lang="en-US" sz="1100" b="1" i="0" kern="1200" dirty="0">
                <a:solidFill>
                  <a:schemeClr val="tx1"/>
                </a:solidFill>
                <a:effectLst/>
                <a:latin typeface="+mn-lt"/>
                <a:ea typeface="+mn-ea"/>
                <a:cs typeface="+mn-cs"/>
              </a:rPr>
              <a:t>(AWS KMS) </a:t>
            </a:r>
            <a:r>
              <a:rPr lang="en-US" sz="1100" b="0" i="0" kern="1200" dirty="0">
                <a:solidFill>
                  <a:schemeClr val="tx1"/>
                </a:solidFill>
                <a:effectLst/>
                <a:latin typeface="+mn-lt"/>
                <a:ea typeface="+mn-ea"/>
                <a:cs typeface="+mn-cs"/>
              </a:rPr>
              <a:t>is a service that combines secure, highly available hardware and software to provide a key management system that is scaled for the cloud. AWS KMS uses </a:t>
            </a:r>
            <a:r>
              <a:rPr lang="en-US" sz="1100" b="1" i="0" kern="1200" dirty="0">
                <a:solidFill>
                  <a:schemeClr val="tx1"/>
                </a:solidFill>
                <a:effectLst/>
                <a:latin typeface="+mn-lt"/>
                <a:ea typeface="+mn-ea"/>
                <a:cs typeface="+mn-cs"/>
              </a:rPr>
              <a:t>Customer Master Keys (CMKs)</a:t>
            </a:r>
            <a:r>
              <a:rPr lang="en-US" sz="1100" b="0" i="0" kern="1200" dirty="0">
                <a:solidFill>
                  <a:schemeClr val="tx1"/>
                </a:solidFill>
                <a:effectLst/>
                <a:latin typeface="+mn-lt"/>
                <a:ea typeface="+mn-ea"/>
                <a:cs typeface="+mn-cs"/>
              </a:rPr>
              <a:t> to encrypt your Amazon S3 objects. You use AWS KMS through the </a:t>
            </a:r>
            <a:r>
              <a:rPr lang="en-US" sz="1100" b="1" i="0" kern="1200" dirty="0">
                <a:solidFill>
                  <a:schemeClr val="tx1"/>
                </a:solidFill>
                <a:effectLst/>
                <a:latin typeface="+mn-lt"/>
                <a:ea typeface="+mn-ea"/>
                <a:cs typeface="+mn-cs"/>
              </a:rPr>
              <a:t>Encryption Keys </a:t>
            </a:r>
            <a:r>
              <a:rPr lang="en-US" sz="1100" b="0" i="0" kern="1200" dirty="0">
                <a:solidFill>
                  <a:schemeClr val="tx1"/>
                </a:solidFill>
                <a:effectLst/>
                <a:latin typeface="+mn-lt"/>
                <a:ea typeface="+mn-ea"/>
                <a:cs typeface="+mn-cs"/>
              </a:rPr>
              <a:t>section in the IAM console.</a:t>
            </a:r>
            <a:r>
              <a:rPr lang="en-US" sz="1100" b="0" i="0" kern="1200" baseline="0" dirty="0">
                <a:solidFill>
                  <a:schemeClr val="tx1"/>
                </a:solidFill>
                <a:effectLst/>
                <a:latin typeface="+mn-lt"/>
                <a:ea typeface="+mn-ea"/>
                <a:cs typeface="+mn-cs"/>
              </a:rPr>
              <a:t> You can also access </a:t>
            </a:r>
            <a:r>
              <a:rPr lang="en-US" sz="1100" b="0" i="0" kern="1200" dirty="0">
                <a:solidFill>
                  <a:schemeClr val="tx1"/>
                </a:solidFill>
                <a:effectLst/>
                <a:latin typeface="+mn-lt"/>
                <a:ea typeface="+mn-ea"/>
                <a:cs typeface="+mn-cs"/>
              </a:rPr>
              <a:t>AWS KMS through the API to centrally create encryption keys, define the policies that control how keys can be used, and audit key usage to prove that they are being used correctly. You can use these keys to protect your data in Amazon S3 buckets.</a:t>
            </a:r>
          </a:p>
          <a:p>
            <a:pPr marL="171450" indent="-171450">
              <a:buFont typeface="Arial" panose="020B0604020202020204" pitchFamily="34" charset="0"/>
              <a:buChar char="•"/>
            </a:pPr>
            <a:endParaRPr lang="en-US" sz="1100" b="0" i="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360174107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US" sz="1100" kern="1200" dirty="0">
                <a:solidFill>
                  <a:schemeClr val="tx1"/>
                </a:solidFill>
                <a:effectLst/>
                <a:ea typeface="+mn-ea"/>
                <a:cs typeface="+mn-cs"/>
              </a:rPr>
              <a:t>By default, only you can access your data. You can enable and control access to your data in Amazon S3 Glacier by using IAM. You set up an IAM policy that specifies user access.</a:t>
            </a:r>
          </a:p>
        </p:txBody>
      </p:sp>
    </p:spTree>
    <p:extLst>
      <p:ext uri="{BB962C8B-B14F-4D97-AF65-F5344CB8AC3E}">
        <p14:creationId xmlns:p14="http://schemas.microsoft.com/office/powerpoint/2010/main" val="181542678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ea typeface="+mn-ea"/>
                <a:cs typeface="+mn-cs"/>
              </a:rPr>
              <a:t>You have completed an introduction to Amazon S3 Glacier, which included key differences between Amazon S3 and Amazon S3 Glacier. </a:t>
            </a:r>
          </a:p>
          <a:p>
            <a:endParaRPr lang="en-US" sz="1100" kern="1200" dirty="0">
              <a:solidFill>
                <a:schemeClr val="tx1"/>
              </a:solidFill>
              <a:effectLs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kern="1200" dirty="0">
                <a:solidFill>
                  <a:schemeClr val="tx1"/>
                </a:solidFill>
                <a:effectLst/>
                <a:ea typeface="+mn-ea"/>
                <a:cs typeface="+mn-cs"/>
              </a:rPr>
              <a:t>To learn more about Amazon S3 Glacier,</a:t>
            </a:r>
            <a:r>
              <a:rPr lang="en-US" sz="1100" kern="1200" baseline="0" dirty="0">
                <a:solidFill>
                  <a:schemeClr val="tx1"/>
                </a:solidFill>
                <a:effectLst/>
                <a:ea typeface="+mn-ea"/>
                <a:cs typeface="+mn-cs"/>
              </a:rPr>
              <a:t> see </a:t>
            </a:r>
            <a:r>
              <a:rPr lang="en-US" sz="1100" dirty="0">
                <a:ea typeface="Amazon Ember Light" panose="020B0403020204020204" pitchFamily="34" charset="0"/>
                <a:cs typeface="Amazon Ember Light" panose="020B0403020204020204" pitchFamily="34" charset="0"/>
                <a:hlinkClick r:id="rId3"/>
              </a:rPr>
              <a:t>Glacier</a:t>
            </a:r>
            <a:r>
              <a:rPr lang="en-US" sz="1100" kern="1200" baseline="0" dirty="0">
                <a:solidFill>
                  <a:schemeClr val="tx1"/>
                </a:solidFill>
                <a:effectLst/>
                <a:ea typeface="Amazon Ember Light" panose="020B0403020204020204" pitchFamily="34" charset="0"/>
                <a:cs typeface="Amazon Ember Light" panose="020B0403020204020204" pitchFamily="34" charset="0"/>
              </a:rPr>
              <a:t>.</a:t>
            </a:r>
            <a:endParaRPr lang="en-US" sz="1100" kern="1200" baseline="0" dirty="0">
              <a:solidFill>
                <a:schemeClr val="tx1"/>
              </a:solidFill>
              <a:effectLst/>
              <a:ea typeface="+mn-ea"/>
              <a:cs typeface="+mn-cs"/>
            </a:endParaRPr>
          </a:p>
          <a:p>
            <a:endParaRPr lang="en-US" sz="1100" kern="1200" dirty="0">
              <a:solidFill>
                <a:schemeClr val="tx1"/>
              </a:solidFill>
              <a:effectLst/>
              <a:ea typeface="+mn-ea"/>
              <a:cs typeface="+mn-cs"/>
            </a:endParaRPr>
          </a:p>
          <a:p>
            <a:pPr marL="171450" indent="-171450">
              <a:buFont typeface="Arial" panose="020B0604020202020204" pitchFamily="34" charset="0"/>
              <a:buChar char="•"/>
            </a:pPr>
            <a:endParaRPr lang="en-US" sz="1100" dirty="0"/>
          </a:p>
        </p:txBody>
      </p:sp>
    </p:spTree>
    <p:extLst>
      <p:ext uri="{BB962C8B-B14F-4D97-AF65-F5344CB8AC3E}">
        <p14:creationId xmlns:p14="http://schemas.microsoft.com/office/powerpoint/2010/main" val="16656490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Now, take a moment to watch the </a:t>
            </a:r>
            <a:r>
              <a:rPr lang="en-US" sz="1100" dirty="0">
                <a:latin typeface="+mj-lt"/>
                <a:ea typeface="Cambria" panose="02040503050406030204" pitchFamily="18" charset="0"/>
                <a:cs typeface="Amazon Ember Light" panose="020B0403020204020204" pitchFamily="34" charset="0"/>
                <a:hlinkClick r:id="rId3"/>
              </a:rPr>
              <a:t>Amazon Glacier demo</a:t>
            </a:r>
            <a:r>
              <a:rPr lang="en-US" sz="1100" dirty="0"/>
              <a:t>. The recording runs a little over 2 minutes, and it reinforces many of the concepts</a:t>
            </a:r>
            <a:r>
              <a:rPr lang="en-US" sz="1100" baseline="0" dirty="0"/>
              <a:t> that were discussed in </a:t>
            </a:r>
            <a:r>
              <a:rPr lang="en-US" sz="1100" dirty="0"/>
              <a:t>this section of the module.</a:t>
            </a:r>
          </a:p>
          <a:p>
            <a:endParaRPr lang="en-US" sz="1100" dirty="0"/>
          </a:p>
          <a:p>
            <a:r>
              <a:rPr lang="en-US" sz="1100" dirty="0"/>
              <a:t>The demonstration shows how to configure the following resources by</a:t>
            </a:r>
            <a:r>
              <a:rPr lang="en-US" sz="1100" baseline="0" dirty="0"/>
              <a:t> </a:t>
            </a:r>
            <a:r>
              <a:rPr lang="en-US" sz="1100" dirty="0"/>
              <a:t>using the AWS Management Console. The demonstration shows how to:</a:t>
            </a:r>
          </a:p>
          <a:p>
            <a:endParaRPr lang="en-US" sz="1100" dirty="0"/>
          </a:p>
          <a:p>
            <a:pPr marL="171450" indent="-171450">
              <a:buFont typeface="Arial" panose="020B0604020202020204" pitchFamily="34" charset="0"/>
              <a:buChar char="•"/>
            </a:pPr>
            <a:r>
              <a:rPr lang="en-US" sz="1100" dirty="0"/>
              <a:t>Create an Amazon Glacier vault</a:t>
            </a:r>
          </a:p>
          <a:p>
            <a:pPr marL="171450" indent="-171450">
              <a:buFont typeface="Arial" panose="020B0604020202020204" pitchFamily="34" charset="0"/>
              <a:buChar char="•"/>
            </a:pPr>
            <a:r>
              <a:rPr lang="en-US" sz="1100" dirty="0"/>
              <a:t>Upload archived items to the vault using a third-party graphical interface tool</a:t>
            </a:r>
          </a:p>
          <a:p>
            <a:pPr marL="0" indent="0">
              <a:buFont typeface="Arial" panose="020B0604020202020204" pitchFamily="34" charset="0"/>
              <a:buNone/>
            </a:pPr>
            <a:r>
              <a:rPr lang="en-US" sz="1100" dirty="0"/>
              <a:t>.</a:t>
            </a:r>
          </a:p>
        </p:txBody>
      </p:sp>
    </p:spTree>
    <p:extLst>
      <p:ext uri="{BB962C8B-B14F-4D97-AF65-F5344CB8AC3E}">
        <p14:creationId xmlns:p14="http://schemas.microsoft.com/office/powerpoint/2010/main" val="171859479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100" dirty="0"/>
              <a:t>In this educator-led activity, you will be asked to log in to the AWS Management Console. The activity instructions are on the next slide. You</a:t>
            </a:r>
            <a:r>
              <a:rPr lang="en-US" sz="1100" baseline="0" dirty="0"/>
              <a:t> will be challenged to answer </a:t>
            </a:r>
            <a:r>
              <a:rPr lang="en-US" sz="1100" dirty="0"/>
              <a:t>five questions. The educator will lead the class in a discussion of each question, and reveal the correct answers.</a:t>
            </a:r>
            <a:endParaRPr lang="en-US" dirty="0"/>
          </a:p>
        </p:txBody>
      </p:sp>
    </p:spTree>
    <p:extLst>
      <p:ext uri="{BB962C8B-B14F-4D97-AF65-F5344CB8AC3E}">
        <p14:creationId xmlns:p14="http://schemas.microsoft.com/office/powerpoint/2010/main" val="293426433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Break into groups of four or five people. Review the assigned case study. Create a presentation that describes the best storage solution for the organization that is described in your group’s case. Your presentation should include the key factors that you considered when you selected the storage technology, and any factors that might change your recommendation.</a:t>
            </a:r>
          </a:p>
        </p:txBody>
      </p:sp>
    </p:spTree>
    <p:extLst>
      <p:ext uri="{BB962C8B-B14F-4D97-AF65-F5344CB8AC3E}">
        <p14:creationId xmlns:p14="http://schemas.microsoft.com/office/powerpoint/2010/main" val="34246609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600450"/>
          </a:xfrm>
        </p:spPr>
        <p:txBody>
          <a:bodyPr/>
          <a:lstStyle/>
          <a:p>
            <a:r>
              <a:rPr lang="en-US" sz="1100" b="0" i="0" kern="1200" dirty="0">
                <a:solidFill>
                  <a:schemeClr val="tx1"/>
                </a:solidFill>
                <a:effectLst/>
                <a:latin typeface="+mn-lt"/>
                <a:ea typeface="+mn-ea"/>
                <a:cs typeface="+mn-cs"/>
              </a:rPr>
              <a:t>Amazon S3 is a managed cloud storage solution that is designed to scale seamlessly and provide 11 9s</a:t>
            </a:r>
            <a:r>
              <a:rPr lang="en-US" sz="1100" b="0" i="0" kern="1200" baseline="0" dirty="0">
                <a:solidFill>
                  <a:schemeClr val="tx1"/>
                </a:solidFill>
                <a:effectLst/>
                <a:latin typeface="+mn-lt"/>
                <a:ea typeface="+mn-ea"/>
                <a:cs typeface="+mn-cs"/>
              </a:rPr>
              <a:t> of </a:t>
            </a:r>
            <a:r>
              <a:rPr lang="en-US" sz="1100" b="0" i="0" kern="1200" dirty="0">
                <a:solidFill>
                  <a:schemeClr val="tx1"/>
                </a:solidFill>
                <a:effectLst/>
                <a:latin typeface="+mn-lt"/>
                <a:ea typeface="+mn-ea"/>
                <a:cs typeface="+mn-cs"/>
              </a:rPr>
              <a:t>durability. You can store virtually as many objects as you want in a bucket, and you can write, read, and delete objects in your bucket. Bucket names are universal and must be unique across all existing bucket names in Amazon S3. Objects can be up to 5 TB in size. By default, data in Amazon S3 is stored redundantly across multiple facilities and multiple devices in each facility.</a:t>
            </a:r>
          </a:p>
          <a:p>
            <a:endParaRPr lang="en-US" sz="1100" b="0" i="0" kern="1200" dirty="0">
              <a:solidFill>
                <a:schemeClr val="tx1"/>
              </a:solidFill>
              <a:effectLst/>
              <a:latin typeface="+mn-lt"/>
              <a:ea typeface="+mn-ea"/>
              <a:cs typeface="+mn-cs"/>
            </a:endParaRPr>
          </a:p>
          <a:p>
            <a:r>
              <a:rPr lang="en-US" sz="1100" b="0" i="0" kern="1200" dirty="0">
                <a:solidFill>
                  <a:schemeClr val="tx1"/>
                </a:solidFill>
                <a:effectLst/>
                <a:latin typeface="+mn-lt"/>
                <a:ea typeface="+mn-ea"/>
                <a:cs typeface="+mn-cs"/>
              </a:rPr>
              <a:t>The data that you store in Amazon S3 is not associated with any particular server, and you do not need manage any infrastructure yourself. You can put as many objects into Amazon S3 as you want. Amazon S3 holds trillions of objects and regularly peaks at millions of requests per second. </a:t>
            </a:r>
          </a:p>
          <a:p>
            <a:endParaRPr lang="en-US" sz="1100" b="0" i="0" kern="1200" dirty="0">
              <a:solidFill>
                <a:schemeClr val="tx1"/>
              </a:solidFill>
              <a:effectLst/>
              <a:latin typeface="+mn-lt"/>
              <a:ea typeface="+mn-ea"/>
              <a:cs typeface="+mn-cs"/>
            </a:endParaRPr>
          </a:p>
          <a:p>
            <a:r>
              <a:rPr lang="en-US" sz="1100" b="0" i="0" kern="1200" dirty="0">
                <a:solidFill>
                  <a:schemeClr val="tx1"/>
                </a:solidFill>
                <a:effectLst/>
                <a:latin typeface="+mn-lt"/>
                <a:ea typeface="+mn-ea"/>
                <a:cs typeface="+mn-cs"/>
              </a:rPr>
              <a:t>Objects can be almost any data file, such as images, videos, or server logs. Because Amazon S3 supports objects as large as several terabytes in size, you can even store database snapshots as objects. Amazon S3 also provides low-latency access to the data over the internet by </a:t>
            </a:r>
            <a:r>
              <a:rPr lang="en-US" sz="1100" b="0" i="0" u="none" strike="noStrike" kern="1200" dirty="0">
                <a:solidFill>
                  <a:schemeClr val="tx1"/>
                </a:solidFill>
                <a:effectLst/>
                <a:latin typeface="+mn-lt"/>
                <a:ea typeface="+mn-ea"/>
                <a:cs typeface="+mn-cs"/>
              </a:rPr>
              <a:t>Hypertext Transfer Protocol (</a:t>
            </a:r>
            <a:r>
              <a:rPr lang="en-US" sz="1100" b="0" i="0" kern="1200" dirty="0">
                <a:solidFill>
                  <a:schemeClr val="tx1"/>
                </a:solidFill>
                <a:effectLst/>
                <a:latin typeface="+mn-lt"/>
                <a:ea typeface="+mn-ea"/>
                <a:cs typeface="+mn-cs"/>
              </a:rPr>
              <a:t>HTTP) or </a:t>
            </a:r>
            <a:r>
              <a:rPr lang="en-US" sz="1100" b="0" i="0" u="none" strike="noStrike" kern="1200" dirty="0">
                <a:solidFill>
                  <a:schemeClr val="tx1"/>
                </a:solidFill>
                <a:effectLst/>
                <a:latin typeface="+mn-lt"/>
                <a:ea typeface="+mn-ea"/>
                <a:cs typeface="+mn-cs"/>
              </a:rPr>
              <a:t>Secure</a:t>
            </a:r>
            <a:r>
              <a:rPr lang="en-US" sz="1100" b="0" i="0" u="none" strike="noStrike" kern="1200" baseline="0" dirty="0">
                <a:solidFill>
                  <a:schemeClr val="tx1"/>
                </a:solidFill>
                <a:effectLst/>
                <a:latin typeface="+mn-lt"/>
                <a:ea typeface="+mn-ea"/>
                <a:cs typeface="+mn-cs"/>
              </a:rPr>
              <a:t> HTTP </a:t>
            </a:r>
            <a:r>
              <a:rPr lang="en-US" sz="1100" b="0" i="0" u="none" strike="noStrike" kern="1200" dirty="0">
                <a:solidFill>
                  <a:schemeClr val="tx1"/>
                </a:solidFill>
                <a:effectLst/>
                <a:latin typeface="+mn-lt"/>
                <a:ea typeface="+mn-ea"/>
                <a:cs typeface="+mn-cs"/>
              </a:rPr>
              <a:t>(</a:t>
            </a:r>
            <a:r>
              <a:rPr lang="en-US" sz="1100" b="0" i="0" kern="1200" dirty="0">
                <a:solidFill>
                  <a:schemeClr val="tx1"/>
                </a:solidFill>
                <a:effectLst/>
                <a:latin typeface="+mn-lt"/>
                <a:ea typeface="+mn-ea"/>
                <a:cs typeface="+mn-cs"/>
              </a:rPr>
              <a:t>HTTPS), so you can retrieve data anytime from anywhere. You can also access Amazon S3 privately through a virtual private cloud (VPC) endpoint. You get fine-grained control over who can access your data by using AWS Identity and Access Management (IAM) policies, Amazon S3 bucket policies, and even per-object access control lists. </a:t>
            </a:r>
          </a:p>
          <a:p>
            <a:endParaRPr lang="en-US" sz="1100" b="0" i="0" kern="1200" dirty="0">
              <a:solidFill>
                <a:schemeClr val="tx1"/>
              </a:solidFill>
              <a:effectLst/>
              <a:latin typeface="+mn-lt"/>
              <a:ea typeface="+mn-ea"/>
              <a:cs typeface="+mn-cs"/>
            </a:endParaRPr>
          </a:p>
          <a:p>
            <a:r>
              <a:rPr lang="en-US" sz="1100" b="0" i="0" kern="1200" dirty="0">
                <a:solidFill>
                  <a:schemeClr val="tx1"/>
                </a:solidFill>
                <a:effectLst/>
                <a:latin typeface="+mn-lt"/>
                <a:ea typeface="+mn-ea"/>
                <a:cs typeface="+mn-cs"/>
              </a:rPr>
              <a:t>By default, none of your data is shared publicly. You can also encrypt your data in transit and choose to enable server-side encryption on your objects. </a:t>
            </a:r>
          </a:p>
          <a:p>
            <a:r>
              <a:rPr lang="en-US" sz="1100" b="0" i="0" kern="1200" dirty="0">
                <a:solidFill>
                  <a:schemeClr val="tx1"/>
                </a:solidFill>
                <a:effectLst/>
                <a:latin typeface="+mn-lt"/>
                <a:ea typeface="+mn-ea"/>
                <a:cs typeface="+mn-cs"/>
              </a:rPr>
              <a:t>You can access Amazon S3 through the web-based AWS Management Console; programmatically through the API and SDKs;</a:t>
            </a:r>
            <a:r>
              <a:rPr lang="en-US" sz="1100" b="0" i="0" kern="1200" baseline="0" dirty="0">
                <a:solidFill>
                  <a:schemeClr val="tx1"/>
                </a:solidFill>
                <a:effectLst/>
                <a:latin typeface="+mn-lt"/>
                <a:ea typeface="+mn-ea"/>
                <a:cs typeface="+mn-cs"/>
              </a:rPr>
              <a:t> </a:t>
            </a:r>
            <a:r>
              <a:rPr lang="en-US" sz="1100" b="0" i="0" kern="1200" dirty="0">
                <a:solidFill>
                  <a:schemeClr val="tx1"/>
                </a:solidFill>
                <a:effectLst/>
                <a:latin typeface="+mn-lt"/>
                <a:ea typeface="+mn-ea"/>
                <a:cs typeface="+mn-cs"/>
              </a:rPr>
              <a:t>or with third-party solutions, which use the API</a:t>
            </a:r>
            <a:r>
              <a:rPr lang="en-US" sz="1100" b="0" i="0" kern="1200" baseline="0" dirty="0">
                <a:solidFill>
                  <a:schemeClr val="tx1"/>
                </a:solidFill>
                <a:effectLst/>
                <a:latin typeface="+mn-lt"/>
                <a:ea typeface="+mn-ea"/>
                <a:cs typeface="+mn-cs"/>
              </a:rPr>
              <a:t> or the </a:t>
            </a:r>
            <a:r>
              <a:rPr lang="en-US" sz="1100" b="0" i="0" kern="1200" dirty="0">
                <a:solidFill>
                  <a:schemeClr val="tx1"/>
                </a:solidFill>
                <a:effectLst/>
                <a:latin typeface="+mn-lt"/>
                <a:ea typeface="+mn-ea"/>
                <a:cs typeface="+mn-cs"/>
              </a:rPr>
              <a:t>SDKs.</a:t>
            </a:r>
          </a:p>
          <a:p>
            <a:endParaRPr lang="en-US" sz="1100" b="0" i="0" kern="1200" dirty="0">
              <a:solidFill>
                <a:schemeClr val="tx1"/>
              </a:solidFill>
              <a:effectLst/>
              <a:latin typeface="+mn-lt"/>
              <a:ea typeface="+mn-ea"/>
              <a:cs typeface="+mn-cs"/>
            </a:endParaRPr>
          </a:p>
          <a:p>
            <a:r>
              <a:rPr lang="en-US" sz="1100" b="0" i="0" kern="1200" dirty="0">
                <a:solidFill>
                  <a:schemeClr val="tx1"/>
                </a:solidFill>
                <a:effectLst/>
                <a:latin typeface="+mn-lt"/>
                <a:ea typeface="+mn-ea"/>
                <a:cs typeface="+mn-cs"/>
              </a:rPr>
              <a:t>Amazon S3 includes event notifications that enable you to set up automatic notifications when certain events occur, such as when an object is uploaded to a bucket or deleted from a specific bucket. Those notifications can be sent to you, or they can be used to trigger other processes, such as AWS Lambda functions.</a:t>
            </a:r>
          </a:p>
          <a:p>
            <a:r>
              <a:rPr lang="en-US" sz="1100" b="0" i="0" kern="1200" dirty="0">
                <a:solidFill>
                  <a:schemeClr val="tx1"/>
                </a:solidFill>
                <a:effectLst/>
                <a:latin typeface="+mn-lt"/>
                <a:ea typeface="+mn-ea"/>
                <a:cs typeface="+mn-cs"/>
              </a:rPr>
              <a:t>With storage class analysis, you can analyze storage access patterns and transition the right data to the right storage class. The</a:t>
            </a:r>
            <a:r>
              <a:rPr lang="en-US" sz="1100" b="0" i="0" kern="1200" baseline="0" dirty="0">
                <a:solidFill>
                  <a:schemeClr val="tx1"/>
                </a:solidFill>
                <a:effectLst/>
                <a:latin typeface="+mn-lt"/>
                <a:ea typeface="+mn-ea"/>
                <a:cs typeface="+mn-cs"/>
              </a:rPr>
              <a:t> </a:t>
            </a:r>
            <a:r>
              <a:rPr lang="en-US" sz="1100" b="0" i="0" kern="1200" dirty="0">
                <a:solidFill>
                  <a:schemeClr val="tx1"/>
                </a:solidFill>
                <a:effectLst/>
                <a:latin typeface="+mn-lt"/>
                <a:ea typeface="+mn-ea"/>
                <a:cs typeface="+mn-cs"/>
              </a:rPr>
              <a:t>Amazon S3 Analytics feature automatically identifies the optimal lifecycle policy to transition less frequently accessed storage to Amazon S3 Standard – Infrequent Access (Amazon S3 Standard-IA). You can configure a storage class analysis policy to monitor an entire bucket, a prefix, or an object tag. </a:t>
            </a:r>
          </a:p>
          <a:p>
            <a:r>
              <a:rPr lang="en-US" sz="1100" b="0" i="0" kern="1200" dirty="0">
                <a:solidFill>
                  <a:schemeClr val="tx1"/>
                </a:solidFill>
                <a:effectLst/>
                <a:latin typeface="+mn-lt"/>
                <a:ea typeface="+mn-ea"/>
                <a:cs typeface="+mn-cs"/>
              </a:rPr>
              <a:t>When an infrequent access pattern is observed, you can easily create a new lifecycle age policy that is based on the results. Storage class analysis also provides daily visualizations of your storage usage in the AWS Management Console. You can export them to an Amazon S3 bucket to analyze by using the business intelligence (BI) tools of your choice, such as Amazon QuickSight.</a:t>
            </a:r>
          </a:p>
          <a:p>
            <a:endParaRPr lang="en-US" sz="1600" dirty="0"/>
          </a:p>
        </p:txBody>
      </p:sp>
    </p:spTree>
    <p:extLst>
      <p:ext uri="{BB962C8B-B14F-4D97-AF65-F5344CB8AC3E}">
        <p14:creationId xmlns:p14="http://schemas.microsoft.com/office/powerpoint/2010/main" val="95577311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Break into groups of four or five people. Review the assigned case study. Create a presentation that describes the best storage solution for the organization that is described in your group’s case. Your presentation should include the key factors that you considered when you selected the storage technology, and any factors that might change your recommendation.</a:t>
            </a:r>
          </a:p>
        </p:txBody>
      </p:sp>
    </p:spTree>
    <p:extLst>
      <p:ext uri="{BB962C8B-B14F-4D97-AF65-F5344CB8AC3E}">
        <p14:creationId xmlns:p14="http://schemas.microsoft.com/office/powerpoint/2010/main" val="309049949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Break into groups of four or five people. Review the assigned case study. Create a presentation that describes the best storage solution for the organization that is described in your group’s case. Your presentation should include the key factors that you considered when you selected the storage technology, and any factors that might change your recommendation.</a:t>
            </a:r>
          </a:p>
        </p:txBody>
      </p:sp>
    </p:spTree>
    <p:extLst>
      <p:ext uri="{BB962C8B-B14F-4D97-AF65-F5344CB8AC3E}">
        <p14:creationId xmlns:p14="http://schemas.microsoft.com/office/powerpoint/2010/main" val="209660050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It’s now time to review the module, and wrap</a:t>
            </a:r>
            <a:r>
              <a:rPr lang="en-US" sz="1100" baseline="0" dirty="0"/>
              <a:t> </a:t>
            </a:r>
            <a:r>
              <a:rPr lang="en-US" sz="1100" dirty="0"/>
              <a:t>up with a knowledge check and a discussion of a practice certification exam question.</a:t>
            </a:r>
          </a:p>
        </p:txBody>
      </p:sp>
    </p:spTree>
    <p:extLst>
      <p:ext uri="{BB962C8B-B14F-4D97-AF65-F5344CB8AC3E}">
        <p14:creationId xmlns:p14="http://schemas.microsoft.com/office/powerpoint/2010/main" val="41175514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100" dirty="0"/>
              <a:t>In summary, in this module, you learned how to:</a:t>
            </a:r>
          </a:p>
          <a:p>
            <a:pPr marL="171450" lvl="0" indent="-171450">
              <a:buFont typeface="Arial" panose="020B0604020202020204" pitchFamily="34" charset="0"/>
              <a:buChar char="•"/>
            </a:pPr>
            <a:r>
              <a:rPr lang="en-US" sz="1100" dirty="0"/>
              <a:t>Identify the different types of storage</a:t>
            </a:r>
          </a:p>
          <a:p>
            <a:pPr marL="171450" lvl="0" indent="-171450">
              <a:buFont typeface="Arial" panose="020B0604020202020204" pitchFamily="34" charset="0"/>
              <a:buChar char="•"/>
            </a:pPr>
            <a:r>
              <a:rPr lang="en-US" sz="1100" dirty="0"/>
              <a:t>Explain Amazon S3</a:t>
            </a:r>
          </a:p>
          <a:p>
            <a:pPr marL="171450" lvl="0" indent="-171450">
              <a:buFont typeface="Arial" panose="020B0604020202020204" pitchFamily="34" charset="0"/>
              <a:buChar char="•"/>
            </a:pPr>
            <a:r>
              <a:rPr lang="en-US" sz="1100" dirty="0"/>
              <a:t>Identify the functionality in Amazon S3</a:t>
            </a:r>
          </a:p>
          <a:p>
            <a:pPr marL="171450" lvl="0" indent="-171450">
              <a:buFont typeface="Arial" panose="020B0604020202020204" pitchFamily="34" charset="0"/>
              <a:buChar char="•"/>
            </a:pPr>
            <a:r>
              <a:rPr lang="en-US" sz="1100" dirty="0"/>
              <a:t>Explain Amazon EBS</a:t>
            </a:r>
          </a:p>
          <a:p>
            <a:pPr marL="171450" lvl="0" indent="-171450">
              <a:buFont typeface="Arial" panose="020B0604020202020204" pitchFamily="34" charset="0"/>
              <a:buChar char="•"/>
            </a:pPr>
            <a:r>
              <a:rPr lang="en-US" sz="1100" dirty="0"/>
              <a:t>Identify the functionality in Amazon EBS</a:t>
            </a:r>
          </a:p>
          <a:p>
            <a:pPr marL="171450" lvl="0" indent="-171450">
              <a:buFont typeface="Arial" panose="020B0604020202020204" pitchFamily="34" charset="0"/>
              <a:buChar char="•"/>
            </a:pPr>
            <a:r>
              <a:rPr lang="en-US" sz="1100" dirty="0"/>
              <a:t>Perform functions in Amazon EBS to build an Amazon EC2 storage solution </a:t>
            </a:r>
          </a:p>
          <a:p>
            <a:pPr marL="171450" lvl="0" indent="-171450">
              <a:buFont typeface="Arial" panose="020B0604020202020204" pitchFamily="34" charset="0"/>
              <a:buChar char="•"/>
            </a:pPr>
            <a:r>
              <a:rPr lang="en-US" sz="1100" dirty="0"/>
              <a:t>Explain Amazon EFS</a:t>
            </a:r>
          </a:p>
          <a:p>
            <a:pPr marL="171450" lvl="0" indent="-171450">
              <a:buFont typeface="Arial" panose="020B0604020202020204" pitchFamily="34" charset="0"/>
              <a:buChar char="•"/>
            </a:pPr>
            <a:r>
              <a:rPr lang="en-US" sz="1100" dirty="0"/>
              <a:t>Identify the functionality in Amazon EFS</a:t>
            </a:r>
          </a:p>
          <a:p>
            <a:pPr marL="171450" lvl="0" indent="-171450">
              <a:buFont typeface="Arial" panose="020B0604020202020204" pitchFamily="34" charset="0"/>
              <a:buChar char="•"/>
            </a:pPr>
            <a:r>
              <a:rPr lang="en-US" sz="1100" dirty="0"/>
              <a:t>Explain Amazon S3 Glacier</a:t>
            </a:r>
          </a:p>
          <a:p>
            <a:pPr marL="171450" lvl="0" indent="-171450">
              <a:buFont typeface="Arial" panose="020B0604020202020204" pitchFamily="34" charset="0"/>
              <a:buChar char="•"/>
            </a:pPr>
            <a:r>
              <a:rPr lang="en-US" sz="1100" dirty="0"/>
              <a:t>Identify the functionality in Amazon S3 Glacier</a:t>
            </a:r>
          </a:p>
          <a:p>
            <a:pPr marL="171450" lvl="0" indent="-171450">
              <a:buFont typeface="Arial" panose="020B0604020202020204" pitchFamily="34" charset="0"/>
              <a:buChar char="•"/>
            </a:pPr>
            <a:r>
              <a:rPr lang="en-US" sz="1100" dirty="0"/>
              <a:t>Differentiate between Amazon EBS, Amazon S3, Amazon EFS, and Amazon S3 Glacier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100" dirty="0">
              <a:solidFill>
                <a:srgbClr val="44546A"/>
              </a:solidFill>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71854473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Complete</a:t>
            </a:r>
            <a:r>
              <a:rPr lang="en-US" sz="1100" baseline="0" dirty="0"/>
              <a:t> the knowledge check for this module.</a:t>
            </a:r>
            <a:endParaRPr lang="en-US" sz="1100" dirty="0"/>
          </a:p>
          <a:p>
            <a:endParaRPr lang="en-US" sz="1100" dirty="0"/>
          </a:p>
        </p:txBody>
      </p:sp>
    </p:spTree>
    <p:extLst>
      <p:ext uri="{BB962C8B-B14F-4D97-AF65-F5344CB8AC3E}">
        <p14:creationId xmlns:p14="http://schemas.microsoft.com/office/powerpoint/2010/main" val="167319743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Look at the answer</a:t>
            </a:r>
            <a:r>
              <a:rPr lang="en-US" sz="1100" baseline="0" dirty="0"/>
              <a:t> choices and rule them out based on the keywords that were previously highlighted.</a:t>
            </a:r>
            <a:endParaRPr lang="en-US" sz="1100" dirty="0"/>
          </a:p>
          <a:p>
            <a:endParaRPr lang="en-US" sz="1100" dirty="0"/>
          </a:p>
        </p:txBody>
      </p:sp>
    </p:spTree>
    <p:extLst>
      <p:ext uri="{BB962C8B-B14F-4D97-AF65-F5344CB8AC3E}">
        <p14:creationId xmlns:p14="http://schemas.microsoft.com/office/powerpoint/2010/main" val="345887816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If you want to learn more about the topics covered in this module, you might find the following additional resources helpful:</a:t>
            </a:r>
          </a:p>
          <a:p>
            <a:pPr marL="171450" indent="-171450">
              <a:buFont typeface="Arial" panose="020B0604020202020204" pitchFamily="34" charset="0"/>
              <a:buChar char="•"/>
            </a:pPr>
            <a:r>
              <a:rPr lang="en-US" sz="1100" dirty="0">
                <a:hlinkClick r:id="rId3"/>
              </a:rPr>
              <a:t>AWS Storage page</a:t>
            </a:r>
            <a:endParaRPr lang="en-US" sz="1100" dirty="0"/>
          </a:p>
          <a:p>
            <a:pPr marL="171450" indent="-171450">
              <a:buFont typeface="Arial" panose="020B0604020202020204" pitchFamily="34" charset="0"/>
              <a:buChar char="•"/>
            </a:pPr>
            <a:r>
              <a:rPr lang="en-US" sz="1100" dirty="0">
                <a:hlinkClick r:id="rId4"/>
              </a:rPr>
              <a:t>Storage Overview</a:t>
            </a:r>
            <a:endParaRPr lang="en-US" sz="1100" dirty="0"/>
          </a:p>
          <a:p>
            <a:pPr marL="171450" indent="-171450">
              <a:buFont typeface="Arial" panose="020B0604020202020204" pitchFamily="34" charset="0"/>
              <a:buChar char="•"/>
            </a:pPr>
            <a:r>
              <a:rPr lang="en-US" sz="1100" dirty="0">
                <a:hlinkClick r:id="rId5"/>
              </a:rPr>
              <a:t>Recovering files from an Amazon EBS volume backup</a:t>
            </a:r>
            <a:endParaRPr lang="en-US" sz="1100" dirty="0"/>
          </a:p>
          <a:p>
            <a:pPr marL="171450" indent="-171450">
              <a:buFont typeface="Arial" panose="020B0604020202020204" pitchFamily="34" charset="0"/>
              <a:buChar char="•"/>
            </a:pPr>
            <a:r>
              <a:rPr lang="en-US" sz="1100" dirty="0">
                <a:hlinkClick r:id="rId6"/>
              </a:rPr>
              <a:t>Confused by AWS Storage Options? S3, EFS, EBS Explained </a:t>
            </a:r>
            <a:endParaRPr lang="en-US" sz="1100" dirty="0"/>
          </a:p>
          <a:p>
            <a:endParaRPr lang="en-US" sz="1100" dirty="0"/>
          </a:p>
        </p:txBody>
      </p:sp>
    </p:spTree>
    <p:extLst>
      <p:ext uri="{BB962C8B-B14F-4D97-AF65-F5344CB8AC3E}">
        <p14:creationId xmlns:p14="http://schemas.microsoft.com/office/powerpoint/2010/main" val="363879100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Thanks for participating!</a:t>
            </a:r>
          </a:p>
        </p:txBody>
      </p:sp>
    </p:spTree>
    <p:extLst>
      <p:ext uri="{BB962C8B-B14F-4D97-AF65-F5344CB8AC3E}">
        <p14:creationId xmlns:p14="http://schemas.microsoft.com/office/powerpoint/2010/main" val="33861782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343400"/>
            <a:ext cx="5486400" cy="3415937"/>
          </a:xfrm>
        </p:spPr>
        <p:txBody>
          <a:bodyPr>
            <a:noAutofit/>
          </a:bodyPr>
          <a:lstStyle/>
          <a:p>
            <a:r>
              <a:rPr lang="en-US" sz="1100" dirty="0"/>
              <a:t>Amazon S3 offers a range of object-level storage classes that are designed for different use cases. These classes include:</a:t>
            </a:r>
          </a:p>
          <a:p>
            <a:endParaRPr lang="en-US" sz="1100" b="0" i="0" kern="1200" dirty="0">
              <a:solidFill>
                <a:schemeClr val="tx1"/>
              </a:solidFill>
              <a:effectLst/>
              <a:ea typeface="+mn-ea"/>
              <a:cs typeface="+mn-cs"/>
            </a:endParaRPr>
          </a:p>
          <a:p>
            <a:pPr marL="171450" indent="-171450">
              <a:buFont typeface="Arial" panose="020B0604020202020204" pitchFamily="34" charset="0"/>
              <a:buChar char="•"/>
            </a:pPr>
            <a:r>
              <a:rPr lang="en-US" sz="1100" b="1" i="0" kern="1200" dirty="0">
                <a:solidFill>
                  <a:schemeClr val="tx1"/>
                </a:solidFill>
                <a:effectLst/>
                <a:ea typeface="+mn-ea"/>
                <a:cs typeface="+mn-cs"/>
              </a:rPr>
              <a:t>Amazon S3 Standard</a:t>
            </a:r>
            <a:r>
              <a:rPr lang="en-US" sz="1100" b="0" i="0" kern="1200" dirty="0">
                <a:solidFill>
                  <a:schemeClr val="tx1"/>
                </a:solidFill>
                <a:effectLst/>
                <a:ea typeface="+mn-ea"/>
                <a:cs typeface="+mn-cs"/>
              </a:rPr>
              <a:t> – </a:t>
            </a:r>
            <a:r>
              <a:rPr lang="en-US" sz="1100" dirty="0"/>
              <a:t>Amazon S3 Standard is designed for high durability, availability, and performance object storage for frequently accessed data. Because it delivers low latency and high throughput, Amazon S3 Standard is appropriate for a variety of use cases, including cloud applications, dynamic websites, content distribution, mobile and gaming applications, and big data analytics.</a:t>
            </a:r>
          </a:p>
          <a:p>
            <a:pPr marL="171450" indent="-171450">
              <a:buFont typeface="Arial" panose="020B0604020202020204" pitchFamily="34" charset="0"/>
              <a:buChar char="•"/>
            </a:pPr>
            <a:endParaRPr lang="en-US" sz="1100" dirty="0"/>
          </a:p>
          <a:p>
            <a:pPr marL="171450" indent="-171450">
              <a:buFont typeface="Arial" panose="020B0604020202020204" pitchFamily="34" charset="0"/>
              <a:buChar char="•"/>
            </a:pPr>
            <a:r>
              <a:rPr lang="en-US" sz="1100" b="1" i="0" kern="1200" dirty="0">
                <a:solidFill>
                  <a:schemeClr val="tx1"/>
                </a:solidFill>
                <a:effectLst/>
                <a:ea typeface="+mn-ea"/>
                <a:cs typeface="+mn-cs"/>
              </a:rPr>
              <a:t>Amazon S3 Intelligent-Tiering</a:t>
            </a:r>
            <a:r>
              <a:rPr lang="en-US" sz="1100" b="0" i="0" kern="1200" dirty="0">
                <a:solidFill>
                  <a:schemeClr val="tx1"/>
                </a:solidFill>
                <a:effectLst/>
                <a:ea typeface="+mn-ea"/>
                <a:cs typeface="+mn-cs"/>
              </a:rPr>
              <a:t> – </a:t>
            </a:r>
            <a:r>
              <a:rPr lang="en-US" sz="1100" dirty="0"/>
              <a:t>The Amazon S3 Intelligent-Tiering storage class is designed to optimize costs by automatically moving data to the most cost-effective access tier, without performance impact or operational overhead. For a small monthly monitoring and automation fee per object, Amazon S3 monitors access patterns of the objects in Amazon S3 Intelligent-Tiering, and moves the objects that have not been accessed for 30 consecutive days to the infrequent access tier. If an object in the infrequent access tier is accessed, it is automatically moved back to the frequent access tier. There are no retrieval fees when you use the Amazon S3 Intelligent-Tiering storage class, and no additional fees when objects are moved between access tiers. It works</a:t>
            </a:r>
            <a:r>
              <a:rPr lang="en-US" sz="1100" baseline="0" dirty="0"/>
              <a:t> well </a:t>
            </a:r>
            <a:r>
              <a:rPr lang="en-US" sz="1100" dirty="0"/>
              <a:t>for long-lived data with access patterns that are unknown or unpredictable.</a:t>
            </a:r>
          </a:p>
          <a:p>
            <a:pPr marL="171450" indent="-171450">
              <a:buFont typeface="Arial" panose="020B0604020202020204" pitchFamily="34" charset="0"/>
              <a:buChar char="•"/>
            </a:pPr>
            <a:endParaRPr lang="en-US" sz="1100" b="1" i="0" kern="1200" dirty="0">
              <a:solidFill>
                <a:schemeClr val="tx1"/>
              </a:solidFill>
              <a:effectLst/>
              <a:ea typeface="+mn-ea"/>
              <a:cs typeface="+mn-cs"/>
            </a:endParaRPr>
          </a:p>
          <a:p>
            <a:pPr marL="171450" indent="-171450">
              <a:buFont typeface="Arial" panose="020B0604020202020204" pitchFamily="34" charset="0"/>
              <a:buChar char="•"/>
            </a:pPr>
            <a:r>
              <a:rPr lang="en-US" sz="1100" b="1" i="0" kern="1200" dirty="0">
                <a:solidFill>
                  <a:schemeClr val="tx1"/>
                </a:solidFill>
                <a:effectLst/>
                <a:ea typeface="+mn-ea"/>
                <a:cs typeface="+mn-cs"/>
              </a:rPr>
              <a:t>Amazon S3 Standard-Infrequent Access (Amazon S3</a:t>
            </a:r>
            <a:r>
              <a:rPr lang="en-US" sz="1100" b="1" i="0" kern="1200" baseline="0" dirty="0">
                <a:solidFill>
                  <a:schemeClr val="tx1"/>
                </a:solidFill>
                <a:effectLst/>
                <a:ea typeface="+mn-ea"/>
                <a:cs typeface="+mn-cs"/>
              </a:rPr>
              <a:t> Standard-IA</a:t>
            </a:r>
            <a:r>
              <a:rPr lang="en-US" sz="1100" b="1" i="0" kern="1200" dirty="0">
                <a:solidFill>
                  <a:schemeClr val="tx1"/>
                </a:solidFill>
                <a:effectLst/>
                <a:ea typeface="+mn-ea"/>
                <a:cs typeface="+mn-cs"/>
              </a:rPr>
              <a:t>)</a:t>
            </a:r>
            <a:r>
              <a:rPr lang="en-US" sz="1100" b="0" i="0" kern="1200" dirty="0">
                <a:solidFill>
                  <a:schemeClr val="tx1"/>
                </a:solidFill>
                <a:effectLst/>
                <a:ea typeface="+mn-ea"/>
                <a:cs typeface="+mn-cs"/>
              </a:rPr>
              <a:t> – The </a:t>
            </a:r>
            <a:r>
              <a:rPr lang="en-US" sz="1100" dirty="0"/>
              <a:t>Amazon S3 Standard-IA storage class is used for data that is accessed less frequently, but requires rapid access when needed. Amazon S3 Standard-IA is designed to provide the high durability, high throughput, and low latency of Amazon S3 Standard, with a low per-GB storage price and per-GB retrieval fee. This combination of low cost and high performance makes Amazon S3 Standard-IA good for long-term storage</a:t>
            </a:r>
            <a:r>
              <a:rPr lang="en-US" sz="1100" baseline="0" dirty="0"/>
              <a:t> and</a:t>
            </a:r>
            <a:r>
              <a:rPr lang="en-US" sz="1100" dirty="0"/>
              <a:t> backups, and as a data store for disaster recovery files. </a:t>
            </a:r>
            <a:endParaRPr lang="en-US" sz="1100" b="0" i="0" kern="1200" dirty="0">
              <a:solidFill>
                <a:schemeClr val="tx1"/>
              </a:solidFill>
              <a:effectLst/>
              <a:ea typeface="+mn-ea"/>
              <a:cs typeface="+mn-cs"/>
            </a:endParaRPr>
          </a:p>
          <a:p>
            <a:pPr marL="0" indent="0">
              <a:buFont typeface="Arial" panose="020B0604020202020204" pitchFamily="34" charset="0"/>
              <a:buNone/>
            </a:pPr>
            <a:endParaRPr lang="en-US" sz="1100" b="0" i="0" kern="1200" dirty="0">
              <a:solidFill>
                <a:schemeClr val="tx1"/>
              </a:solidFill>
              <a:effectLst/>
              <a:ea typeface="+mn-ea"/>
              <a:cs typeface="+mn-cs"/>
            </a:endParaRPr>
          </a:p>
          <a:p>
            <a:pPr marL="171450" indent="-171450">
              <a:buFont typeface="Arial" panose="020B0604020202020204" pitchFamily="34" charset="0"/>
              <a:buChar char="•"/>
            </a:pPr>
            <a:r>
              <a:rPr lang="en-US" sz="1100" b="1" i="0" kern="1200" dirty="0">
                <a:solidFill>
                  <a:schemeClr val="tx1"/>
                </a:solidFill>
                <a:effectLst/>
                <a:ea typeface="+mn-ea"/>
                <a:cs typeface="+mn-cs"/>
              </a:rPr>
              <a:t>Amazon S3 One Zone-Infrequent Access (Amazon S3 One Zone-IA)</a:t>
            </a:r>
            <a:r>
              <a:rPr lang="en-US" sz="1100" b="0" i="0" kern="1200" dirty="0">
                <a:solidFill>
                  <a:schemeClr val="tx1"/>
                </a:solidFill>
                <a:effectLst/>
                <a:ea typeface="+mn-ea"/>
                <a:cs typeface="+mn-cs"/>
              </a:rPr>
              <a:t> – </a:t>
            </a:r>
            <a:r>
              <a:rPr lang="en-US" sz="1100" dirty="0"/>
              <a:t>Amazon S3 One Zone-IA is for data that is accessed less frequently, but requires rapid access when needed. Unlike other Amazon S3 storage classes, which store data in a minimum of three Availability Zones,</a:t>
            </a:r>
            <a:r>
              <a:rPr lang="en-US" sz="1100" baseline="0" dirty="0"/>
              <a:t> </a:t>
            </a:r>
            <a:r>
              <a:rPr lang="en-US" sz="1100" dirty="0"/>
              <a:t>Amazon S3 One Zone-IA stores data in a single Availability Zone and it costs less than Amazon S3 Standard-IA. Amazon S3 One Zone-IA works</a:t>
            </a:r>
            <a:r>
              <a:rPr lang="en-US" sz="1100" baseline="0" dirty="0"/>
              <a:t> well </a:t>
            </a:r>
            <a:r>
              <a:rPr lang="en-US" sz="1100" dirty="0"/>
              <a:t>for customers who want a lower-cost option for infrequently accessed data,</a:t>
            </a:r>
            <a:r>
              <a:rPr lang="en-US" sz="1100" baseline="0" dirty="0"/>
              <a:t> </a:t>
            </a:r>
            <a:r>
              <a:rPr lang="en-US" sz="1100" dirty="0"/>
              <a:t>but do not require the availability and resilience of Amazon S3 Standard or Amazon S3 Standard-IA. It is a good choice for storing secondary backup copies of on-premises data or easily re-creatable data. You can also use it as cost-effective storage for data that is replicated from another AWS Region by using Amazon S3 Cross-Region Replication.</a:t>
            </a:r>
          </a:p>
          <a:p>
            <a:pPr marL="171450" indent="-171450">
              <a:buFont typeface="Arial" panose="020B0604020202020204" pitchFamily="34" charset="0"/>
              <a:buChar char="•"/>
            </a:pPr>
            <a:endParaRPr lang="en-US" sz="1100" b="0" i="0" kern="1200" dirty="0">
              <a:solidFill>
                <a:schemeClr val="tx1"/>
              </a:solidFill>
              <a:effectLst/>
              <a:ea typeface="+mn-ea"/>
              <a:cs typeface="+mn-cs"/>
            </a:endParaRPr>
          </a:p>
          <a:p>
            <a:pPr marL="171450" indent="-171450">
              <a:buFont typeface="Arial" panose="020B0604020202020204" pitchFamily="34" charset="0"/>
              <a:buChar char="•"/>
            </a:pPr>
            <a:r>
              <a:rPr lang="en-US" sz="1100" b="1" i="0" kern="1200" dirty="0">
                <a:solidFill>
                  <a:schemeClr val="tx1"/>
                </a:solidFill>
                <a:effectLst/>
                <a:ea typeface="+mn-ea"/>
                <a:cs typeface="+mn-cs"/>
              </a:rPr>
              <a:t>Amazon S3 Glacier</a:t>
            </a:r>
            <a:r>
              <a:rPr lang="en-US" sz="1100" b="0" i="0" kern="1200" dirty="0">
                <a:solidFill>
                  <a:schemeClr val="tx1"/>
                </a:solidFill>
                <a:effectLst/>
                <a:ea typeface="+mn-ea"/>
                <a:cs typeface="+mn-cs"/>
              </a:rPr>
              <a:t> – </a:t>
            </a:r>
            <a:r>
              <a:rPr lang="en-US" sz="1100" dirty="0"/>
              <a:t>Amazon S3 Glacier is a secure, durable, and low-cost storage class for data archiving. You can reliably store any amount of data at costs that are competitive with—or cheaper than—on-premises solutions. To keep costs low yet suitable for varying needs, Amazon S3 Glacier provides three retrieval options that range from a few minutes to hours. You can upload objects directly to Amazon S3 Glacier, or use Amazon S3 lifecycle policies to transfer data between any of the Amazon S3 storage classes for active data (Amazon S3 Standard, Amazon S3 Intelligent-Tiering, Amazon S3 Standard-IA, and Amazon S3 One Zone-IA) and Amazon S3 Glacier.</a:t>
            </a:r>
          </a:p>
          <a:p>
            <a:pPr marL="171450" indent="-171450">
              <a:buFont typeface="Arial" panose="020B0604020202020204" pitchFamily="34" charset="0"/>
              <a:buChar char="•"/>
            </a:pPr>
            <a:endParaRPr lang="en-US" sz="1100" dirty="0"/>
          </a:p>
          <a:p>
            <a:pPr marL="171450" indent="-171450">
              <a:buFont typeface="Arial" panose="020B0604020202020204" pitchFamily="34" charset="0"/>
              <a:buChar char="•"/>
            </a:pPr>
            <a:r>
              <a:rPr lang="en-US" sz="1100" b="1" kern="1200" dirty="0">
                <a:solidFill>
                  <a:schemeClr val="tx1"/>
                </a:solidFill>
                <a:effectLst/>
              </a:rPr>
              <a:t>Amazon S3 Glacier Deep</a:t>
            </a:r>
            <a:r>
              <a:rPr lang="en-US" sz="1100" b="1" kern="1200" baseline="0" dirty="0">
                <a:solidFill>
                  <a:schemeClr val="tx1"/>
                </a:solidFill>
                <a:effectLst/>
              </a:rPr>
              <a:t> Archive</a:t>
            </a:r>
            <a:r>
              <a:rPr lang="en-US" sz="1100" b="0" i="0" kern="1200" dirty="0">
                <a:solidFill>
                  <a:schemeClr val="tx1"/>
                </a:solidFill>
                <a:effectLst/>
                <a:ea typeface="+mn-ea"/>
                <a:cs typeface="+mn-cs"/>
              </a:rPr>
              <a:t> – </a:t>
            </a:r>
            <a:r>
              <a:rPr lang="en-US" sz="1100" dirty="0"/>
              <a:t>Amazon S3 Glacier Deep Archive is the lowest-cost storage class for Amazon S3.</a:t>
            </a:r>
            <a:r>
              <a:rPr lang="en-US" sz="1100" baseline="0" dirty="0"/>
              <a:t> I</a:t>
            </a:r>
            <a:r>
              <a:rPr lang="en-US" sz="1100" dirty="0"/>
              <a:t>t supports long-term retention and digital preservation for data that might be accessed once or twice in a year. It is designed for customers — particularly customers in highly regulated industries, such as financial services, healthcare, and public sectors — that retain datasets for 7–10 years (or</a:t>
            </a:r>
            <a:r>
              <a:rPr lang="en-US" sz="1100" baseline="0" dirty="0"/>
              <a:t> more) </a:t>
            </a:r>
            <a:r>
              <a:rPr lang="en-US" sz="1100" dirty="0"/>
              <a:t>to meet regulatory compliance requirements. Amazon S3 Glacier Deep Archive can also be used for backup and disaster recovery use cases.</a:t>
            </a:r>
            <a:r>
              <a:rPr lang="en-US" sz="1100" baseline="0" dirty="0"/>
              <a:t> I</a:t>
            </a:r>
            <a:r>
              <a:rPr lang="en-US" sz="1100" dirty="0"/>
              <a:t>t is a cost-effective and easy-to-manage alternative to magnetic tape systems, whether these</a:t>
            </a:r>
            <a:r>
              <a:rPr lang="en-US" sz="1100" baseline="0" dirty="0"/>
              <a:t> tape systems</a:t>
            </a:r>
            <a:r>
              <a:rPr lang="en-US" sz="1100" dirty="0"/>
              <a:t> are on-premises libraries or off-premises services. Amazon S3 Glacier Deep Archive complements Amazon S3 Glacier, and it is also designed to provide</a:t>
            </a:r>
            <a:r>
              <a:rPr lang="en-US" sz="1100" baseline="0" dirty="0"/>
              <a:t> 11 9s of durability</a:t>
            </a:r>
            <a:r>
              <a:rPr lang="en-US" sz="1100" dirty="0"/>
              <a:t>. All objects that are stored in Amazon S3 Glacier Deep Archive are replicated and stored across at least three geographically dispersed Availability Zones, and these objects</a:t>
            </a:r>
            <a:r>
              <a:rPr lang="en-US" sz="1100" baseline="0" dirty="0"/>
              <a:t> </a:t>
            </a:r>
            <a:r>
              <a:rPr lang="en-US" sz="1100" dirty="0"/>
              <a:t>can be restored within 12 hours.</a:t>
            </a:r>
          </a:p>
          <a:p>
            <a:pPr marL="171450" indent="-171450">
              <a:buFont typeface="Arial" panose="020B0604020202020204" pitchFamily="34" charset="0"/>
              <a:buChar char="•"/>
            </a:pPr>
            <a:endParaRPr lang="en-US" sz="1100" kern="1200" dirty="0">
              <a:solidFill>
                <a:schemeClr val="tx1"/>
              </a:solidFill>
              <a:effectLst/>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100" dirty="0"/>
              <a:t>For more information see, </a:t>
            </a:r>
            <a:r>
              <a:rPr lang="en-US" sz="1100" b="0" u="none" kern="1200" baseline="0" dirty="0">
                <a:solidFill>
                  <a:schemeClr val="tx1"/>
                </a:solidFill>
                <a:ea typeface="+mn-ea"/>
                <a:cs typeface="+mn-cs"/>
                <a:hlinkClick r:id="rId3">
                  <a:extLst>
                    <a:ext uri="{A12FA001-AC4F-418D-AE19-62706E023703}">
                      <ahyp:hlinkClr xmlns:ahyp="http://schemas.microsoft.com/office/drawing/2018/hyperlinkcolor" val="tx"/>
                    </a:ext>
                  </a:extLst>
                </a:hlinkClick>
              </a:rPr>
              <a:t> </a:t>
            </a:r>
            <a:r>
              <a:rPr lang="en-US" sz="1100" dirty="0">
                <a:ea typeface="Amazon Ember Light" panose="020B0403020204020204" pitchFamily="34" charset="0"/>
                <a:cs typeface="Amazon Ember Light" panose="020B0403020204020204" pitchFamily="34" charset="0"/>
                <a:hlinkClick r:id="rId3"/>
              </a:rPr>
              <a:t>Amazon S3 storage classes</a:t>
            </a:r>
            <a:r>
              <a:rPr lang="en-US" sz="1100" dirty="0">
                <a:ea typeface="Amazon Ember Light" panose="020B0403020204020204" pitchFamily="34" charset="0"/>
                <a:cs typeface="Amazon Ember Light" panose="020B0403020204020204" pitchFamily="34" charset="0"/>
              </a:rPr>
              <a:t>.</a:t>
            </a:r>
          </a:p>
        </p:txBody>
      </p:sp>
    </p:spTree>
    <p:extLst>
      <p:ext uri="{BB962C8B-B14F-4D97-AF65-F5344CB8AC3E}">
        <p14:creationId xmlns:p14="http://schemas.microsoft.com/office/powerpoint/2010/main" val="819080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a:xfrm>
            <a:off x="685800" y="4400549"/>
            <a:ext cx="5486400" cy="3750674"/>
          </a:xfrm>
        </p:spPr>
        <p:txBody>
          <a:bodyPr/>
          <a:lstStyle/>
          <a:p>
            <a:r>
              <a:rPr lang="en-US" sz="1100" dirty="0"/>
              <a:t>To use Amazon S3 effectively, you must understand a few simple concepts. First, Amazon S3 stores data inside </a:t>
            </a:r>
            <a:r>
              <a:rPr lang="en-US" sz="1100" b="1" dirty="0"/>
              <a:t>buckets</a:t>
            </a:r>
            <a:r>
              <a:rPr lang="en-US" sz="1100" dirty="0"/>
              <a:t>. Buckets are essentially the prefix for a set of files, and must be uniquely named across all of Amazon S3 globally. Buckets are logical containers for objects. You can have one or more buckets in your account. You</a:t>
            </a:r>
            <a:r>
              <a:rPr lang="en-US" sz="1100" baseline="0" dirty="0"/>
              <a:t> can control access f</a:t>
            </a:r>
            <a:r>
              <a:rPr lang="en-US" sz="1100" dirty="0"/>
              <a:t>or each bucket—who can create, delete, and list objects in the bucket. You can also view access logs for the bucket and its objects, and choose the geographical region where Amazon S3 stores the bucket and its contents. </a:t>
            </a:r>
          </a:p>
          <a:p>
            <a:r>
              <a:rPr lang="en-US" sz="1100" dirty="0"/>
              <a:t> </a:t>
            </a:r>
          </a:p>
          <a:p>
            <a:r>
              <a:rPr lang="en-US" sz="1100" dirty="0"/>
              <a:t>To upload your data (such as photos, videos, or documents), create a bucket in an AWS Region, and then upload</a:t>
            </a:r>
            <a:r>
              <a:rPr lang="en-US" sz="1100" baseline="0" dirty="0"/>
              <a:t> almost </a:t>
            </a:r>
            <a:r>
              <a:rPr lang="en-US" sz="1100" dirty="0"/>
              <a:t>any number of objects to the bucket. </a:t>
            </a:r>
          </a:p>
          <a:p>
            <a:r>
              <a:rPr lang="en-US" sz="1100" dirty="0"/>
              <a:t> </a:t>
            </a:r>
          </a:p>
          <a:p>
            <a:r>
              <a:rPr lang="en-US" sz="1100" dirty="0"/>
              <a:t>In the example, Amazon S3 was used to create a bucket in the Tokyo Region, which is identified within AWS formally by its Region code: </a:t>
            </a:r>
            <a:r>
              <a:rPr lang="en-US" sz="1100" i="1" dirty="0"/>
              <a:t>ap-northeast-1</a:t>
            </a:r>
          </a:p>
          <a:p>
            <a:r>
              <a:rPr lang="en-US" sz="1100" dirty="0"/>
              <a:t> </a:t>
            </a:r>
          </a:p>
          <a:p>
            <a:r>
              <a:rPr lang="en-US" sz="1100" dirty="0"/>
              <a:t>The URL for a bucket is structured like the examples. You can use two different URL styles to refer to buckets. </a:t>
            </a:r>
          </a:p>
          <a:p>
            <a:endParaRPr lang="en-US" sz="1100" dirty="0"/>
          </a:p>
          <a:p>
            <a:r>
              <a:rPr lang="en-US" sz="1100" dirty="0"/>
              <a:t>Amazon S3 refers to files as </a:t>
            </a:r>
            <a:r>
              <a:rPr lang="en-US" sz="1100" i="1" dirty="0"/>
              <a:t>objects</a:t>
            </a:r>
            <a:r>
              <a:rPr lang="en-US" sz="1100" dirty="0"/>
              <a:t>. As soon as you have a bucket, you can store almost any number of objects inside it. An object is composed of data and any metadata that describes that file, including a URL. To store an object in Amazon S3, you upload the file that you want to store to a bucket. </a:t>
            </a:r>
          </a:p>
          <a:p>
            <a:endParaRPr lang="en-US" sz="1100" dirty="0"/>
          </a:p>
          <a:p>
            <a:r>
              <a:rPr lang="en-US" sz="1100" dirty="0"/>
              <a:t>When you upload a file, you can set permissions on the data and any metadata. </a:t>
            </a:r>
          </a:p>
          <a:p>
            <a:endParaRPr lang="en-US" sz="1100" dirty="0"/>
          </a:p>
          <a:p>
            <a:r>
              <a:rPr lang="en-US" sz="1100" dirty="0"/>
              <a:t>In this example, the object </a:t>
            </a:r>
            <a:r>
              <a:rPr lang="en-US" sz="1100" i="1" dirty="0"/>
              <a:t>Preview2.mp4</a:t>
            </a:r>
            <a:r>
              <a:rPr lang="en-US" sz="1100" dirty="0"/>
              <a:t> is stored inside the bucket. The URL for the file includes the object name at the end.</a:t>
            </a:r>
          </a:p>
        </p:txBody>
      </p:sp>
      <p:sp>
        <p:nvSpPr>
          <p:cNvPr id="4" name="Slide Image Placeholder 3"/>
          <p:cNvSpPr>
            <a:spLocks noGrp="1" noRot="1" noChangeAspect="1"/>
          </p:cNvSpPr>
          <p:nvPr>
            <p:ph type="sldImg"/>
          </p:nvPr>
        </p:nvSpPr>
        <p:spPr/>
      </p:sp>
    </p:spTree>
    <p:extLst>
      <p:ext uri="{BB962C8B-B14F-4D97-AF65-F5344CB8AC3E}">
        <p14:creationId xmlns:p14="http://schemas.microsoft.com/office/powerpoint/2010/main" val="41673195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When you create a bucket in Amazon</a:t>
            </a:r>
            <a:r>
              <a:rPr lang="en-US" sz="1100" kern="1200" baseline="0" dirty="0">
                <a:solidFill>
                  <a:schemeClr val="tx1"/>
                </a:solidFill>
                <a:effectLst/>
                <a:latin typeface="+mn-lt"/>
                <a:ea typeface="+mn-ea"/>
                <a:cs typeface="+mn-cs"/>
              </a:rPr>
              <a:t> </a:t>
            </a:r>
            <a:r>
              <a:rPr lang="en-US" sz="1100" kern="1200" dirty="0">
                <a:solidFill>
                  <a:schemeClr val="tx1"/>
                </a:solidFill>
                <a:effectLst/>
                <a:latin typeface="+mn-lt"/>
                <a:ea typeface="+mn-ea"/>
                <a:cs typeface="+mn-cs"/>
              </a:rPr>
              <a:t>S3, it is associated with a specific AWS Region. When you store data in the bucket, it is redundantly stored across multiple AWS facilities within your selected Region. </a:t>
            </a:r>
          </a:p>
          <a:p>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Amazon</a:t>
            </a:r>
            <a:r>
              <a:rPr lang="en-US" sz="1100" kern="1200" baseline="0" dirty="0">
                <a:solidFill>
                  <a:schemeClr val="tx1"/>
                </a:solidFill>
                <a:effectLst/>
                <a:latin typeface="+mn-lt"/>
                <a:ea typeface="+mn-ea"/>
                <a:cs typeface="+mn-cs"/>
              </a:rPr>
              <a:t> </a:t>
            </a:r>
            <a:r>
              <a:rPr lang="en-US" sz="1100" kern="1200" dirty="0">
                <a:solidFill>
                  <a:schemeClr val="tx1"/>
                </a:solidFill>
                <a:effectLst/>
                <a:latin typeface="+mn-lt"/>
                <a:ea typeface="+mn-ea"/>
                <a:cs typeface="+mn-cs"/>
              </a:rPr>
              <a:t>S3 is designed to durably store your data, even if there is concurrent data loss in two AWS facilities.</a:t>
            </a:r>
          </a:p>
        </p:txBody>
      </p:sp>
    </p:spTree>
    <p:extLst>
      <p:ext uri="{BB962C8B-B14F-4D97-AF65-F5344CB8AC3E}">
        <p14:creationId xmlns:p14="http://schemas.microsoft.com/office/powerpoint/2010/main" val="42293283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Amazon</a:t>
            </a:r>
            <a:r>
              <a:rPr lang="en-US" sz="1100" kern="1200" baseline="0" dirty="0">
                <a:solidFill>
                  <a:schemeClr val="tx1"/>
                </a:solidFill>
                <a:effectLst/>
                <a:latin typeface="+mn-lt"/>
                <a:ea typeface="+mn-ea"/>
                <a:cs typeface="+mn-cs"/>
              </a:rPr>
              <a:t> </a:t>
            </a:r>
            <a:r>
              <a:rPr lang="en-US" sz="1100" kern="1200" dirty="0">
                <a:solidFill>
                  <a:schemeClr val="tx1"/>
                </a:solidFill>
                <a:effectLst/>
                <a:latin typeface="+mn-lt"/>
                <a:ea typeface="+mn-ea"/>
                <a:cs typeface="+mn-cs"/>
              </a:rPr>
              <a:t>S3 automatically manages the storage behind your bucket while</a:t>
            </a:r>
            <a:r>
              <a:rPr lang="en-US" sz="1100" kern="1200" baseline="0" dirty="0">
                <a:solidFill>
                  <a:schemeClr val="tx1"/>
                </a:solidFill>
                <a:effectLst/>
                <a:latin typeface="+mn-lt"/>
                <a:ea typeface="+mn-ea"/>
                <a:cs typeface="+mn-cs"/>
              </a:rPr>
              <a:t> </a:t>
            </a:r>
            <a:r>
              <a:rPr lang="en-US" sz="1100" kern="1200" dirty="0">
                <a:solidFill>
                  <a:schemeClr val="tx1"/>
                </a:solidFill>
                <a:effectLst/>
                <a:latin typeface="+mn-lt"/>
                <a:ea typeface="+mn-ea"/>
                <a:cs typeface="+mn-cs"/>
              </a:rPr>
              <a:t>your data grows. You can get started immediately,</a:t>
            </a:r>
            <a:r>
              <a:rPr lang="en-US" sz="1100" kern="1200" baseline="0" dirty="0">
                <a:solidFill>
                  <a:schemeClr val="tx1"/>
                </a:solidFill>
                <a:effectLst/>
                <a:latin typeface="+mn-lt"/>
                <a:ea typeface="+mn-ea"/>
                <a:cs typeface="+mn-cs"/>
              </a:rPr>
              <a:t> </a:t>
            </a:r>
            <a:r>
              <a:rPr lang="en-US" sz="1100" kern="1200" dirty="0">
                <a:solidFill>
                  <a:schemeClr val="tx1"/>
                </a:solidFill>
                <a:effectLst/>
                <a:latin typeface="+mn-lt"/>
                <a:ea typeface="+mn-ea"/>
                <a:cs typeface="+mn-cs"/>
              </a:rPr>
              <a:t>and your data storage will grow with your application needs. </a:t>
            </a:r>
          </a:p>
          <a:p>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Amazon</a:t>
            </a:r>
            <a:r>
              <a:rPr lang="en-US" sz="1100" kern="1200" baseline="0" dirty="0">
                <a:solidFill>
                  <a:schemeClr val="tx1"/>
                </a:solidFill>
                <a:effectLst/>
                <a:latin typeface="+mn-lt"/>
                <a:ea typeface="+mn-ea"/>
                <a:cs typeface="+mn-cs"/>
              </a:rPr>
              <a:t> </a:t>
            </a:r>
            <a:r>
              <a:rPr lang="en-US" sz="1100" kern="1200" dirty="0">
                <a:solidFill>
                  <a:schemeClr val="tx1"/>
                </a:solidFill>
                <a:effectLst/>
                <a:latin typeface="+mn-lt"/>
                <a:ea typeface="+mn-ea"/>
                <a:cs typeface="+mn-cs"/>
              </a:rPr>
              <a:t>S3 also scales to handle a high volume of requests. You do not need to provision the storage or throughput, and you</a:t>
            </a:r>
            <a:r>
              <a:rPr lang="en-US" sz="1100" kern="1200" baseline="0" dirty="0">
                <a:solidFill>
                  <a:schemeClr val="tx1"/>
                </a:solidFill>
                <a:effectLst/>
                <a:latin typeface="+mn-lt"/>
                <a:ea typeface="+mn-ea"/>
                <a:cs typeface="+mn-cs"/>
              </a:rPr>
              <a:t> are </a:t>
            </a:r>
            <a:r>
              <a:rPr lang="en-US" sz="1100" kern="1200" dirty="0">
                <a:solidFill>
                  <a:schemeClr val="tx1"/>
                </a:solidFill>
                <a:effectLst/>
                <a:latin typeface="+mn-lt"/>
                <a:ea typeface="+mn-ea"/>
                <a:cs typeface="+mn-cs"/>
              </a:rPr>
              <a:t>billed only for what you use. </a:t>
            </a:r>
          </a:p>
        </p:txBody>
      </p:sp>
    </p:spTree>
    <p:extLst>
      <p:ext uri="{BB962C8B-B14F-4D97-AF65-F5344CB8AC3E}">
        <p14:creationId xmlns:p14="http://schemas.microsoft.com/office/powerpoint/2010/main" val="41921404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You can access Amazon</a:t>
            </a:r>
            <a:r>
              <a:rPr lang="en-US" sz="1100" kern="1200" baseline="0" dirty="0">
                <a:solidFill>
                  <a:schemeClr val="tx1"/>
                </a:solidFill>
                <a:effectLst/>
                <a:latin typeface="+mn-lt"/>
                <a:ea typeface="+mn-ea"/>
                <a:cs typeface="+mn-cs"/>
              </a:rPr>
              <a:t> </a:t>
            </a:r>
            <a:r>
              <a:rPr lang="en-US" sz="1100" kern="1200" dirty="0">
                <a:solidFill>
                  <a:schemeClr val="tx1"/>
                </a:solidFill>
                <a:effectLst/>
                <a:latin typeface="+mn-lt"/>
                <a:ea typeface="+mn-ea"/>
                <a:cs typeface="+mn-cs"/>
              </a:rPr>
              <a:t>S3 through the</a:t>
            </a:r>
            <a:r>
              <a:rPr lang="en-US" sz="1100" kern="1200" baseline="0" dirty="0">
                <a:solidFill>
                  <a:schemeClr val="tx1"/>
                </a:solidFill>
                <a:effectLst/>
                <a:latin typeface="+mn-lt"/>
                <a:ea typeface="+mn-ea"/>
                <a:cs typeface="+mn-cs"/>
              </a:rPr>
              <a:t> </a:t>
            </a:r>
            <a:r>
              <a:rPr lang="en-US" sz="1100" kern="1200" dirty="0">
                <a:solidFill>
                  <a:schemeClr val="tx1"/>
                </a:solidFill>
                <a:effectLst/>
                <a:latin typeface="+mn-lt"/>
                <a:ea typeface="+mn-ea"/>
                <a:cs typeface="+mn-cs"/>
              </a:rPr>
              <a:t>console, AWS </a:t>
            </a:r>
            <a:r>
              <a:rPr lang="en-US" sz="1100" b="0" i="0" u="none" strike="noStrike" kern="1200" baseline="0" dirty="0">
                <a:solidFill>
                  <a:schemeClr val="tx1"/>
                </a:solidFill>
                <a:latin typeface="+mn-lt"/>
                <a:ea typeface="+mn-ea"/>
                <a:cs typeface="+mn-cs"/>
              </a:rPr>
              <a:t>Command Line Interface (AWS CLI)</a:t>
            </a:r>
            <a:r>
              <a:rPr lang="en-US" sz="1100" kern="1200" dirty="0">
                <a:solidFill>
                  <a:schemeClr val="tx1"/>
                </a:solidFill>
                <a:effectLst/>
                <a:latin typeface="+mn-lt"/>
                <a:ea typeface="+mn-ea"/>
                <a:cs typeface="+mn-cs"/>
              </a:rPr>
              <a:t>, or AWS SDK. You can also access the data in your bucket directly by using REST-based endpoints. </a:t>
            </a:r>
          </a:p>
          <a:p>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The</a:t>
            </a:r>
            <a:r>
              <a:rPr lang="en-US" sz="1100" kern="1200" baseline="0" dirty="0">
                <a:solidFill>
                  <a:schemeClr val="tx1"/>
                </a:solidFill>
                <a:effectLst/>
                <a:latin typeface="+mn-lt"/>
                <a:ea typeface="+mn-ea"/>
                <a:cs typeface="+mn-cs"/>
              </a:rPr>
              <a:t> endpoints </a:t>
            </a:r>
            <a:r>
              <a:rPr lang="en-US" sz="1100" kern="1200" dirty="0">
                <a:solidFill>
                  <a:schemeClr val="tx1"/>
                </a:solidFill>
                <a:effectLst/>
                <a:latin typeface="+mn-lt"/>
                <a:ea typeface="+mn-ea"/>
                <a:cs typeface="+mn-cs"/>
              </a:rPr>
              <a:t>support HTTP or HTTPS access. To support this type of URL-based access, Amazon S3 bucket names must be globally unique and Domain Name Server (DNS)-compliant. </a:t>
            </a:r>
          </a:p>
          <a:p>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Also, object keys should use characters that are safe for URLs. </a:t>
            </a:r>
          </a:p>
        </p:txBody>
      </p:sp>
    </p:spTree>
    <p:extLst>
      <p:ext uri="{BB962C8B-B14F-4D97-AF65-F5344CB8AC3E}">
        <p14:creationId xmlns:p14="http://schemas.microsoft.com/office/powerpoint/2010/main" val="28514669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This flexibility to store a virtually unlimited amount of data—and to access that data from anywhere—means</a:t>
            </a:r>
            <a:r>
              <a:rPr lang="en-US" sz="1100" kern="1200" baseline="0" dirty="0">
                <a:solidFill>
                  <a:schemeClr val="tx1"/>
                </a:solidFill>
                <a:effectLst/>
                <a:latin typeface="+mn-lt"/>
                <a:ea typeface="+mn-ea"/>
                <a:cs typeface="+mn-cs"/>
              </a:rPr>
              <a:t> that</a:t>
            </a:r>
            <a:r>
              <a:rPr lang="en-US" sz="1100" kern="1200" dirty="0">
                <a:solidFill>
                  <a:schemeClr val="tx1"/>
                </a:solidFill>
                <a:effectLst/>
                <a:latin typeface="+mn-lt"/>
                <a:ea typeface="+mn-ea"/>
                <a:cs typeface="+mn-cs"/>
              </a:rPr>
              <a:t> Amazon</a:t>
            </a:r>
            <a:r>
              <a:rPr lang="en-US" sz="1100" kern="1200" baseline="0" dirty="0">
                <a:solidFill>
                  <a:schemeClr val="tx1"/>
                </a:solidFill>
                <a:effectLst/>
                <a:latin typeface="+mn-lt"/>
                <a:ea typeface="+mn-ea"/>
                <a:cs typeface="+mn-cs"/>
              </a:rPr>
              <a:t> </a:t>
            </a:r>
            <a:r>
              <a:rPr lang="en-US" sz="1100" kern="1200" dirty="0">
                <a:solidFill>
                  <a:schemeClr val="tx1"/>
                </a:solidFill>
                <a:effectLst/>
                <a:latin typeface="+mn-lt"/>
                <a:ea typeface="+mn-ea"/>
                <a:cs typeface="+mn-cs"/>
              </a:rPr>
              <a:t>S3 is suitable for a variety of scenarios. You will now consider some use cases for Amazon</a:t>
            </a:r>
            <a:r>
              <a:rPr lang="en-US" sz="1100" kern="1200" baseline="0" dirty="0">
                <a:solidFill>
                  <a:schemeClr val="tx1"/>
                </a:solidFill>
                <a:effectLst/>
                <a:latin typeface="+mn-lt"/>
                <a:ea typeface="+mn-ea"/>
                <a:cs typeface="+mn-cs"/>
              </a:rPr>
              <a:t> </a:t>
            </a:r>
            <a:r>
              <a:rPr lang="en-US" sz="1100" kern="1200" dirty="0">
                <a:solidFill>
                  <a:schemeClr val="tx1"/>
                </a:solidFill>
                <a:effectLst/>
                <a:latin typeface="+mn-lt"/>
                <a:ea typeface="+mn-ea"/>
                <a:cs typeface="+mn-cs"/>
              </a:rPr>
              <a:t>S3:</a:t>
            </a:r>
          </a:p>
          <a:p>
            <a:r>
              <a:rPr lang="en-US" sz="1100" kern="1200" dirty="0">
                <a:solidFill>
                  <a:schemeClr val="tx1"/>
                </a:solidFill>
                <a:effectLst/>
                <a:latin typeface="+mn-lt"/>
                <a:ea typeface="+mn-ea"/>
                <a:cs typeface="+mn-cs"/>
              </a:rPr>
              <a:t> </a:t>
            </a:r>
          </a:p>
          <a:p>
            <a:pPr marL="171450" indent="-171450">
              <a:buFont typeface="Arial" panose="020B0604020202020204" pitchFamily="34" charset="0"/>
              <a:buChar char="•"/>
            </a:pPr>
            <a:r>
              <a:rPr lang="en-US" sz="1100" kern="1200" dirty="0">
                <a:solidFill>
                  <a:schemeClr val="tx1"/>
                </a:solidFill>
                <a:effectLst/>
                <a:latin typeface="+mn-lt"/>
                <a:ea typeface="+mn-ea"/>
                <a:cs typeface="+mn-cs"/>
              </a:rPr>
              <a:t>As a location for any application data, Amazon S3 buckets provide a shared location for storing objects that any instances of your application can access—including applications on Amazon</a:t>
            </a:r>
            <a:r>
              <a:rPr lang="en-US" sz="1100" kern="1200" baseline="0" dirty="0">
                <a:solidFill>
                  <a:schemeClr val="tx1"/>
                </a:solidFill>
                <a:effectLst/>
                <a:latin typeface="+mn-lt"/>
                <a:ea typeface="+mn-ea"/>
                <a:cs typeface="+mn-cs"/>
              </a:rPr>
              <a:t> </a:t>
            </a:r>
            <a:r>
              <a:rPr lang="en-US" sz="1100" kern="1200" dirty="0">
                <a:solidFill>
                  <a:schemeClr val="tx1"/>
                </a:solidFill>
                <a:effectLst/>
                <a:latin typeface="+mn-lt"/>
                <a:ea typeface="+mn-ea"/>
                <a:cs typeface="+mn-cs"/>
              </a:rPr>
              <a:t>EC2 or even traditional servers. This feature can be useful for user-generated media files, server logs, or other files that your application must store in a common location. Also, because the content can be fetched directly over the internet, you can offload serving that content from your application and enable clients to directly fetch the data from Amazon</a:t>
            </a:r>
            <a:r>
              <a:rPr lang="en-US" sz="1100" kern="1200" baseline="0" dirty="0">
                <a:solidFill>
                  <a:schemeClr val="tx1"/>
                </a:solidFill>
                <a:effectLst/>
                <a:latin typeface="+mn-lt"/>
                <a:ea typeface="+mn-ea"/>
                <a:cs typeface="+mn-cs"/>
              </a:rPr>
              <a:t> </a:t>
            </a:r>
            <a:r>
              <a:rPr lang="en-US" sz="1100" kern="1200" dirty="0">
                <a:solidFill>
                  <a:schemeClr val="tx1"/>
                </a:solidFill>
                <a:effectLst/>
                <a:latin typeface="+mn-lt"/>
                <a:ea typeface="+mn-ea"/>
                <a:cs typeface="+mn-cs"/>
              </a:rPr>
              <a:t>S3 themselves. </a:t>
            </a:r>
          </a:p>
          <a:p>
            <a:pPr marL="171450" indent="-171450">
              <a:buFont typeface="Arial" panose="020B0604020202020204" pitchFamily="34" charset="0"/>
              <a:buChar char="•"/>
            </a:pPr>
            <a:r>
              <a:rPr lang="en-US" sz="1100" kern="1200" dirty="0">
                <a:solidFill>
                  <a:schemeClr val="tx1"/>
                </a:solidFill>
                <a:effectLst/>
                <a:latin typeface="+mn-lt"/>
                <a:ea typeface="+mn-ea"/>
                <a:cs typeface="+mn-cs"/>
              </a:rPr>
              <a:t>For static web hosting, Amazon</a:t>
            </a:r>
            <a:r>
              <a:rPr lang="en-US" sz="1100" kern="1200" baseline="0" dirty="0">
                <a:solidFill>
                  <a:schemeClr val="tx1"/>
                </a:solidFill>
                <a:effectLst/>
                <a:latin typeface="+mn-lt"/>
                <a:ea typeface="+mn-ea"/>
                <a:cs typeface="+mn-cs"/>
              </a:rPr>
              <a:t> </a:t>
            </a:r>
            <a:r>
              <a:rPr lang="en-US" sz="1100" kern="1200" dirty="0">
                <a:solidFill>
                  <a:schemeClr val="tx1"/>
                </a:solidFill>
                <a:effectLst/>
                <a:latin typeface="+mn-lt"/>
                <a:ea typeface="+mn-ea"/>
                <a:cs typeface="+mn-cs"/>
              </a:rPr>
              <a:t>S3 buckets can serve the static contents of your website, including HTML, CSS, JavaScript, and other files. </a:t>
            </a:r>
          </a:p>
          <a:p>
            <a:pPr marL="171450" indent="-171450">
              <a:buFont typeface="Arial" panose="020B0604020202020204" pitchFamily="34" charset="0"/>
              <a:buChar char="•"/>
            </a:pPr>
            <a:r>
              <a:rPr lang="en-US" sz="1100" kern="1200" dirty="0">
                <a:solidFill>
                  <a:schemeClr val="tx1"/>
                </a:solidFill>
                <a:effectLst/>
                <a:latin typeface="+mn-lt"/>
                <a:ea typeface="+mn-ea"/>
                <a:cs typeface="+mn-cs"/>
              </a:rPr>
              <a:t>The high durability of Amazon</a:t>
            </a:r>
            <a:r>
              <a:rPr lang="en-US" sz="1100" kern="1200" baseline="0" dirty="0">
                <a:solidFill>
                  <a:schemeClr val="tx1"/>
                </a:solidFill>
                <a:effectLst/>
                <a:latin typeface="+mn-lt"/>
                <a:ea typeface="+mn-ea"/>
                <a:cs typeface="+mn-cs"/>
              </a:rPr>
              <a:t> </a:t>
            </a:r>
            <a:r>
              <a:rPr lang="en-US" sz="1100" kern="1200" dirty="0">
                <a:solidFill>
                  <a:schemeClr val="tx1"/>
                </a:solidFill>
                <a:effectLst/>
                <a:latin typeface="+mn-lt"/>
                <a:ea typeface="+mn-ea"/>
                <a:cs typeface="+mn-cs"/>
              </a:rPr>
              <a:t>S3 makes it a good candidate for storing backups of your data. For greater availability and disaster recovery capability, Amazon</a:t>
            </a:r>
            <a:r>
              <a:rPr lang="en-US" sz="1100" kern="1200" baseline="0" dirty="0">
                <a:solidFill>
                  <a:schemeClr val="tx1"/>
                </a:solidFill>
                <a:effectLst/>
                <a:latin typeface="+mn-lt"/>
                <a:ea typeface="+mn-ea"/>
                <a:cs typeface="+mn-cs"/>
              </a:rPr>
              <a:t> </a:t>
            </a:r>
            <a:r>
              <a:rPr lang="en-US" sz="1100" kern="1200" dirty="0">
                <a:solidFill>
                  <a:schemeClr val="tx1"/>
                </a:solidFill>
                <a:effectLst/>
                <a:latin typeface="+mn-lt"/>
                <a:ea typeface="+mn-ea"/>
                <a:cs typeface="+mn-cs"/>
              </a:rPr>
              <a:t>S3 can even be configured to support cross-Region replication so that data in an Amazon</a:t>
            </a:r>
            <a:r>
              <a:rPr lang="en-US" sz="1100" kern="1200" baseline="0" dirty="0">
                <a:solidFill>
                  <a:schemeClr val="tx1"/>
                </a:solidFill>
                <a:effectLst/>
                <a:latin typeface="+mn-lt"/>
                <a:ea typeface="+mn-ea"/>
                <a:cs typeface="+mn-cs"/>
              </a:rPr>
              <a:t> </a:t>
            </a:r>
            <a:r>
              <a:rPr lang="en-US" sz="1100" kern="1200" dirty="0">
                <a:solidFill>
                  <a:schemeClr val="tx1"/>
                </a:solidFill>
                <a:effectLst/>
                <a:latin typeface="+mn-lt"/>
                <a:ea typeface="+mn-ea"/>
                <a:cs typeface="+mn-cs"/>
              </a:rPr>
              <a:t>S3 bucket in one Region can be automatically replicated to another Amazon</a:t>
            </a:r>
            <a:r>
              <a:rPr lang="en-US" sz="1100" kern="1200" baseline="0" dirty="0">
                <a:solidFill>
                  <a:schemeClr val="tx1"/>
                </a:solidFill>
                <a:effectLst/>
                <a:latin typeface="+mn-lt"/>
                <a:ea typeface="+mn-ea"/>
                <a:cs typeface="+mn-cs"/>
              </a:rPr>
              <a:t> </a:t>
            </a:r>
            <a:r>
              <a:rPr lang="en-US" sz="1100" kern="1200" dirty="0">
                <a:solidFill>
                  <a:schemeClr val="tx1"/>
                </a:solidFill>
                <a:effectLst/>
                <a:latin typeface="+mn-lt"/>
                <a:ea typeface="+mn-ea"/>
                <a:cs typeface="+mn-cs"/>
              </a:rPr>
              <a:t>S3 Region.</a:t>
            </a:r>
          </a:p>
        </p:txBody>
      </p:sp>
    </p:spTree>
    <p:extLst>
      <p:ext uri="{BB962C8B-B14F-4D97-AF65-F5344CB8AC3E}">
        <p14:creationId xmlns:p14="http://schemas.microsoft.com/office/powerpoint/2010/main" val="68544824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2.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3.xml"/><Relationship Id="rId4"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4.xml"/><Relationship Id="rId4"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5.xml"/><Relationship Id="rId4"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16.xml"/><Relationship Id="rId4" Type="http://schemas.openxmlformats.org/officeDocument/2006/relationships/image" Target="../media/image5.jp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7.xml"/><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8.xml"/><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9.xml"/><Relationship Id="rId4"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20.xml"/><Relationship Id="rId4"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2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2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23.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24.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Master" Target="../slideMasters/slideMaster1.xml"/><Relationship Id="rId1" Type="http://schemas.openxmlformats.org/officeDocument/2006/relationships/tags" Target="../tags/tag25.xml"/><Relationship Id="rId4" Type="http://schemas.openxmlformats.org/officeDocument/2006/relationships/image" Target="../media/image2.png"/></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slideMaster" Target="../slideMasters/slideMaster1.xml"/><Relationship Id="rId1" Type="http://schemas.openxmlformats.org/officeDocument/2006/relationships/tags" Target="../tags/tag6.xml"/><Relationship Id="rId4"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7.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8.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9.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0.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8C3AF6D-2BEF-7049-86B4-BA8E93A54A93}"/>
              </a:ext>
            </a:extLst>
          </p:cNvPr>
          <p:cNvPicPr>
            <a:picLocks noChangeAspect="1"/>
          </p:cNvPicPr>
          <p:nvPr userDrawn="1"/>
        </p:nvPicPr>
        <p:blipFill>
          <a:blip r:embed="rId3"/>
          <a:stretch>
            <a:fillRect/>
          </a:stretch>
        </p:blipFill>
        <p:spPr>
          <a:xfrm>
            <a:off x="-81023" y="-47919"/>
            <a:ext cx="12361762" cy="6958182"/>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191940"/>
            <a:ext cx="11353800" cy="474119"/>
          </a:xfrm>
        </p:spPr>
        <p:txBody>
          <a:bodyPr>
            <a:noAutofit/>
          </a:bodyPr>
          <a:lstStyle>
            <a:lvl1pPr>
              <a:defRPr sz="6000">
                <a:solidFill>
                  <a:schemeClr val="bg1"/>
                </a:solidFill>
              </a:defRPr>
            </a:lvl1pPr>
          </a:lstStyle>
          <a:p>
            <a:r>
              <a:rPr lang="en-US"/>
              <a:t>Click to edit Master title style</a:t>
            </a:r>
            <a:endParaRPr lang="en-US" dirty="0"/>
          </a:p>
        </p:txBody>
      </p:sp>
      <p:sp>
        <p:nvSpPr>
          <p:cNvPr id="5" name="Text Placeholder 3">
            <a:extLst>
              <a:ext uri="{FF2B5EF4-FFF2-40B4-BE49-F238E27FC236}">
                <a16:creationId xmlns:a16="http://schemas.microsoft.com/office/drawing/2014/main" id="{984EADBC-1FCF-4148-AFB8-F0370FE66BDA}"/>
              </a:ext>
            </a:extLst>
          </p:cNvPr>
          <p:cNvSpPr>
            <a:spLocks noGrp="1"/>
          </p:cNvSpPr>
          <p:nvPr>
            <p:ph type="body" sz="quarter" idx="10" hasCustomPrompt="1"/>
          </p:nvPr>
        </p:nvSpPr>
        <p:spPr>
          <a:xfrm>
            <a:off x="419100" y="2554356"/>
            <a:ext cx="8059738" cy="488498"/>
          </a:xfrm>
        </p:spPr>
        <p:txBody>
          <a:bodyPr>
            <a:normAutofit/>
          </a:bodyPr>
          <a:lstStyle>
            <a:lvl1pPr marL="0" indent="0">
              <a:buNone/>
              <a:defRPr sz="2000" b="0" spc="300">
                <a:solidFill>
                  <a:schemeClr val="bg1"/>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TITLE STYLE</a:t>
            </a:r>
          </a:p>
        </p:txBody>
      </p:sp>
      <p:pic>
        <p:nvPicPr>
          <p:cNvPr id="7" name="Picture 6">
            <a:extLst>
              <a:ext uri="{FF2B5EF4-FFF2-40B4-BE49-F238E27FC236}">
                <a16:creationId xmlns:a16="http://schemas.microsoft.com/office/drawing/2014/main" id="{63FC9937-4309-1345-9FFE-12A8DD2FC6B5}"/>
              </a:ext>
            </a:extLst>
          </p:cNvPr>
          <p:cNvPicPr>
            <a:picLocks noChangeAspect="1"/>
          </p:cNvPicPr>
          <p:nvPr userDrawn="1"/>
        </p:nvPicPr>
        <p:blipFill>
          <a:blip r:embed="rId4"/>
          <a:stretch>
            <a:fillRect/>
          </a:stretch>
        </p:blipFill>
        <p:spPr>
          <a:xfrm>
            <a:off x="9931098" y="6089839"/>
            <a:ext cx="1772656" cy="449073"/>
          </a:xfrm>
          <a:prstGeom prst="rect">
            <a:avLst/>
          </a:prstGeom>
        </p:spPr>
      </p:pic>
    </p:spTree>
    <p:custDataLst>
      <p:tags r:id="rId1"/>
    </p:custDataLst>
    <p:extLst>
      <p:ext uri="{BB962C8B-B14F-4D97-AF65-F5344CB8AC3E}">
        <p14:creationId xmlns:p14="http://schemas.microsoft.com/office/powerpoint/2010/main" val="3333185800"/>
      </p:ext>
    </p:extLst>
  </p:cSld>
  <p:clrMapOvr>
    <a:masterClrMapping/>
  </p:clrMapOvr>
  <p:extLst>
    <p:ext uri="{DCECCB84-F9BA-43D5-87BE-67443E8EF086}">
      <p15:sldGuideLst xmlns:p15="http://schemas.microsoft.com/office/powerpoint/2012/main">
        <p15:guide id="1" orient="horz" pos="216">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Cod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EC45EB5-28C4-4544-A323-D73218CA9315}"/>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FBB0127-ED7F-7C41-B530-EB0C6E8B5AE1}"/>
              </a:ext>
            </a:extLst>
          </p:cNvPr>
          <p:cNvSpPr>
            <a:spLocks noGrp="1"/>
          </p:cNvSpPr>
          <p:nvPr>
            <p:ph idx="1" hasCustomPrompt="1"/>
          </p:nvPr>
        </p:nvSpPr>
        <p:spPr>
          <a:xfrm>
            <a:off x="419100" y="1528175"/>
            <a:ext cx="11353800" cy="4648788"/>
          </a:xfrm>
        </p:spPr>
        <p:txBody>
          <a:bodyPr>
            <a:noAutofit/>
          </a:bodyPr>
          <a:lstStyle>
            <a:lvl1pPr marL="0" indent="0">
              <a:buNone/>
              <a:defRPr sz="1400">
                <a:solidFill>
                  <a:schemeClr val="tx1"/>
                </a:solidFill>
                <a:latin typeface="Lucida Console" panose="020B0609040504020204" pitchFamily="49" charset="0"/>
              </a:defRPr>
            </a:lvl1pPr>
          </a:lstStyle>
          <a:p>
            <a:pPr lvl="0"/>
            <a:r>
              <a:rPr lang="en-US" dirty="0"/>
              <a:t>; Syntax Test file for 68k Assembly code</a:t>
            </a:r>
          </a:p>
          <a:p>
            <a:pPr lvl="0"/>
            <a:r>
              <a:rPr lang="en-US" dirty="0"/>
              <a:t>; Some comments about this file</a:t>
            </a:r>
          </a:p>
          <a:p>
            <a:pPr lvl="0"/>
            <a:r>
              <a:rPr lang="en-US" dirty="0"/>
              <a:t>.D0 00000000</a:t>
            </a:r>
          </a:p>
          <a:p>
            <a:pPr lvl="0"/>
            <a:r>
              <a:rPr lang="en-US" dirty="0"/>
              <a:t>MS 2100 00000002</a:t>
            </a:r>
          </a:p>
          <a:p>
            <a:pPr lvl="0"/>
            <a:r>
              <a:rPr lang="en-US" dirty="0"/>
              <a:t>MM 2000;DI</a:t>
            </a:r>
          </a:p>
          <a:p>
            <a:pPr lvl="0"/>
            <a:r>
              <a:rPr lang="en-US" dirty="0"/>
              <a:t>LEA.L $002100,A1</a:t>
            </a:r>
          </a:p>
          <a:p>
            <a:pPr lvl="0"/>
            <a:r>
              <a:rPr lang="en-US" dirty="0"/>
              <a:t>MOVE.L #2,-(A1)</a:t>
            </a:r>
          </a:p>
          <a:p>
            <a:pPr lvl="0"/>
            <a:r>
              <a:rPr lang="en-US" dirty="0"/>
              <a:t>BSR $00002050</a:t>
            </a:r>
          </a:p>
          <a:p>
            <a:pPr lvl="0"/>
            <a:r>
              <a:rPr lang="en-US" dirty="0"/>
              <a:t>MM 2050;DI</a:t>
            </a:r>
          </a:p>
          <a:p>
            <a:pPr lvl="0"/>
            <a:r>
              <a:rPr lang="en-US" dirty="0"/>
              <a:t>MOVE.L (A1)+,D1</a:t>
            </a:r>
          </a:p>
          <a:p>
            <a:pPr lvl="0"/>
            <a:r>
              <a:rPr lang="en-US" dirty="0"/>
              <a:t>MOVE.L (A1),D2</a:t>
            </a:r>
          </a:p>
          <a:p>
            <a:pPr lvl="0"/>
            <a:r>
              <a:rPr lang="en-US" dirty="0"/>
              <a:t>ADD.L D1,D2</a:t>
            </a:r>
          </a:p>
          <a:p>
            <a:pPr lvl="0"/>
            <a:r>
              <a:rPr lang="en-US" dirty="0"/>
              <a:t>MOVE.L D2,D0</a:t>
            </a:r>
          </a:p>
          <a:p>
            <a:pPr lvl="0"/>
            <a:r>
              <a:rPr lang="en-US" dirty="0"/>
              <a:t>RTS</a:t>
            </a:r>
          </a:p>
        </p:txBody>
      </p:sp>
      <p:sp>
        <p:nvSpPr>
          <p:cNvPr id="6" name="Slide Number Placeholder 5">
            <a:extLst>
              <a:ext uri="{FF2B5EF4-FFF2-40B4-BE49-F238E27FC236}">
                <a16:creationId xmlns:a16="http://schemas.microsoft.com/office/drawing/2014/main" id="{F93D8A33-23FE-0C4F-9E8F-25B4C5AE7E2D}"/>
              </a:ext>
            </a:extLst>
          </p:cNvPr>
          <p:cNvSpPr>
            <a:spLocks noGrp="1"/>
          </p:cNvSpPr>
          <p:nvPr>
            <p:ph type="sldNum" sz="quarter" idx="12"/>
          </p:nvPr>
        </p:nvSpPr>
        <p:spPr/>
        <p:txBody>
          <a:bodyPr/>
          <a:lstStyle/>
          <a:p>
            <a:fld id="{B6A95138-A96E-2F42-A959-2EFD44FE4AB7}" type="slidenum">
              <a:rPr lang="en-US" smtClean="0"/>
              <a:t>‹#›</a:t>
            </a:fld>
            <a:endParaRPr lang="en-US" dirty="0"/>
          </a:p>
        </p:txBody>
      </p:sp>
      <p:sp>
        <p:nvSpPr>
          <p:cNvPr id="7" name="Footer Placeholder 4">
            <a:extLst>
              <a:ext uri="{FF2B5EF4-FFF2-40B4-BE49-F238E27FC236}">
                <a16:creationId xmlns:a16="http://schemas.microsoft.com/office/drawing/2014/main" id="{BE8EE179-7D32-EC44-9957-395A214B62CF}"/>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pic>
        <p:nvPicPr>
          <p:cNvPr id="8" name="Picture 7">
            <a:extLst>
              <a:ext uri="{FF2B5EF4-FFF2-40B4-BE49-F238E27FC236}">
                <a16:creationId xmlns:a16="http://schemas.microsoft.com/office/drawing/2014/main" id="{FD64CDEF-A244-5649-B243-5BDF609659DF}"/>
              </a:ext>
            </a:extLst>
          </p:cNvPr>
          <p:cNvPicPr>
            <a:picLocks noChangeAspect="1"/>
          </p:cNvPicPr>
          <p:nvPr userDrawn="1"/>
        </p:nvPicPr>
        <p:blipFill>
          <a:blip r:embed="rId4"/>
          <a:stretch>
            <a:fillRect/>
          </a:stretch>
        </p:blipFill>
        <p:spPr>
          <a:xfrm>
            <a:off x="9909198" y="365125"/>
            <a:ext cx="1772656" cy="449073"/>
          </a:xfrm>
          <a:prstGeom prst="rect">
            <a:avLst/>
          </a:prstGeom>
        </p:spPr>
      </p:pic>
    </p:spTree>
    <p:custDataLst>
      <p:tags r:id="rId1"/>
    </p:custDataLst>
    <p:extLst>
      <p:ext uri="{BB962C8B-B14F-4D97-AF65-F5344CB8AC3E}">
        <p14:creationId xmlns:p14="http://schemas.microsoft.com/office/powerpoint/2010/main" val="21459530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de 2 Up">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1350FA4A-B00E-C044-8FFB-45BB9BA4C7DB}"/>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sp>
        <p:nvSpPr>
          <p:cNvPr id="10" name="Content Placeholder 2">
            <a:extLst>
              <a:ext uri="{FF2B5EF4-FFF2-40B4-BE49-F238E27FC236}">
                <a16:creationId xmlns:a16="http://schemas.microsoft.com/office/drawing/2014/main" id="{F3BB2B80-1B59-A143-BE75-CCD366DF7CE5}"/>
              </a:ext>
            </a:extLst>
          </p:cNvPr>
          <p:cNvSpPr>
            <a:spLocks noGrp="1"/>
          </p:cNvSpPr>
          <p:nvPr>
            <p:ph idx="1" hasCustomPrompt="1"/>
          </p:nvPr>
        </p:nvSpPr>
        <p:spPr>
          <a:xfrm>
            <a:off x="419100" y="1528175"/>
            <a:ext cx="5504688" cy="4648788"/>
          </a:xfrm>
        </p:spPr>
        <p:txBody>
          <a:bodyPr>
            <a:noAutofit/>
          </a:bodyPr>
          <a:lstStyle>
            <a:lvl1pPr marL="0" indent="0">
              <a:buNone/>
              <a:defRPr sz="1400">
                <a:solidFill>
                  <a:schemeClr val="tx1"/>
                </a:solidFill>
                <a:latin typeface="Lucida Console" panose="020B0609040504020204" pitchFamily="49"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 Syntax Test file for 68k Assembly code</a:t>
            </a:r>
          </a:p>
          <a:p>
            <a:pPr lvl="0"/>
            <a:r>
              <a:rPr lang="en-US" dirty="0"/>
              <a:t>; Some comments about this file</a:t>
            </a:r>
          </a:p>
          <a:p>
            <a:pPr lvl="0"/>
            <a:r>
              <a:rPr lang="en-US" dirty="0"/>
              <a:t>.D0 00000000</a:t>
            </a:r>
          </a:p>
          <a:p>
            <a:pPr lvl="0"/>
            <a:r>
              <a:rPr lang="en-US" dirty="0"/>
              <a:t>MS 2100 00000002</a:t>
            </a:r>
          </a:p>
          <a:p>
            <a:pPr lvl="0"/>
            <a:r>
              <a:rPr lang="en-US" dirty="0"/>
              <a:t>MM 2000;DI</a:t>
            </a:r>
          </a:p>
          <a:p>
            <a:pPr lvl="0"/>
            <a:r>
              <a:rPr lang="en-US" dirty="0"/>
              <a:t>LEA.L $002100,A1</a:t>
            </a:r>
          </a:p>
          <a:p>
            <a:pPr lvl="0"/>
            <a:r>
              <a:rPr lang="en-US" dirty="0"/>
              <a:t>MOVE.L #2,-(A1)</a:t>
            </a:r>
          </a:p>
          <a:p>
            <a:pPr lvl="0"/>
            <a:r>
              <a:rPr lang="en-US" dirty="0"/>
              <a:t>BSR $00002050</a:t>
            </a:r>
          </a:p>
          <a:p>
            <a:pPr lvl="0"/>
            <a:r>
              <a:rPr lang="en-US" dirty="0"/>
              <a:t>MM 2050;DI</a:t>
            </a:r>
          </a:p>
          <a:p>
            <a:pPr lvl="0"/>
            <a:r>
              <a:rPr lang="en-US" dirty="0"/>
              <a:t>MOVE.L (A1)+,D1</a:t>
            </a:r>
          </a:p>
          <a:p>
            <a:pPr lvl="0"/>
            <a:r>
              <a:rPr lang="en-US" dirty="0"/>
              <a:t>MOVE.L (A1),D2</a:t>
            </a:r>
          </a:p>
          <a:p>
            <a:pPr lvl="0"/>
            <a:r>
              <a:rPr lang="en-US" dirty="0"/>
              <a:t>ADD.L D1,D2</a:t>
            </a:r>
          </a:p>
          <a:p>
            <a:pPr lvl="0"/>
            <a:r>
              <a:rPr lang="en-US" dirty="0"/>
              <a:t>MOVE.L D2,D0</a:t>
            </a:r>
          </a:p>
          <a:p>
            <a:pPr lvl="0"/>
            <a:r>
              <a:rPr lang="en-US" dirty="0"/>
              <a:t>RTS</a:t>
            </a:r>
          </a:p>
          <a:p>
            <a:pPr lvl="0"/>
            <a:endParaRPr lang="en-US" dirty="0"/>
          </a:p>
        </p:txBody>
      </p:sp>
      <p:sp>
        <p:nvSpPr>
          <p:cNvPr id="11" name="Slide Number Placeholder 5">
            <a:extLst>
              <a:ext uri="{FF2B5EF4-FFF2-40B4-BE49-F238E27FC236}">
                <a16:creationId xmlns:a16="http://schemas.microsoft.com/office/drawing/2014/main" id="{4AC7BB94-D444-F441-A88C-76F7DDCDC5EB}"/>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
        <p:nvSpPr>
          <p:cNvPr id="12" name="Content Placeholder 2">
            <a:extLst>
              <a:ext uri="{FF2B5EF4-FFF2-40B4-BE49-F238E27FC236}">
                <a16:creationId xmlns:a16="http://schemas.microsoft.com/office/drawing/2014/main" id="{D773890F-7993-BE4F-83AC-886113878E8D}"/>
              </a:ext>
            </a:extLst>
          </p:cNvPr>
          <p:cNvSpPr>
            <a:spLocks noGrp="1"/>
          </p:cNvSpPr>
          <p:nvPr>
            <p:ph idx="13" hasCustomPrompt="1"/>
          </p:nvPr>
        </p:nvSpPr>
        <p:spPr>
          <a:xfrm>
            <a:off x="6246312" y="1524228"/>
            <a:ext cx="5504688" cy="4648788"/>
          </a:xfrm>
        </p:spPr>
        <p:txBody>
          <a:bodyPr>
            <a:noAutofit/>
          </a:bodyPr>
          <a:lstStyle>
            <a:lvl1pPr marL="0" indent="0">
              <a:buNone/>
              <a:defRPr sz="1400">
                <a:solidFill>
                  <a:schemeClr val="tx1"/>
                </a:solidFill>
                <a:latin typeface="Lucida Console" panose="020B0609040504020204" pitchFamily="49"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 Syntax Test file for 68k Assembly code</a:t>
            </a:r>
          </a:p>
          <a:p>
            <a:pPr lvl="0"/>
            <a:r>
              <a:rPr lang="en-US" dirty="0"/>
              <a:t>; Some comments about this file</a:t>
            </a:r>
          </a:p>
          <a:p>
            <a:pPr lvl="0"/>
            <a:r>
              <a:rPr lang="en-US" dirty="0"/>
              <a:t>.D0 00000000</a:t>
            </a:r>
          </a:p>
          <a:p>
            <a:pPr lvl="0"/>
            <a:r>
              <a:rPr lang="en-US" dirty="0"/>
              <a:t>MS 2100 00000002</a:t>
            </a:r>
          </a:p>
          <a:p>
            <a:pPr lvl="0"/>
            <a:r>
              <a:rPr lang="en-US" dirty="0"/>
              <a:t>MM 2000;DI</a:t>
            </a:r>
          </a:p>
          <a:p>
            <a:pPr lvl="0"/>
            <a:r>
              <a:rPr lang="en-US" dirty="0"/>
              <a:t>LEA.L $002100,A1</a:t>
            </a:r>
          </a:p>
          <a:p>
            <a:pPr lvl="0"/>
            <a:r>
              <a:rPr lang="en-US" dirty="0"/>
              <a:t>MOVE.L #2,-(A1)</a:t>
            </a:r>
          </a:p>
          <a:p>
            <a:pPr lvl="0"/>
            <a:r>
              <a:rPr lang="en-US" dirty="0"/>
              <a:t>BSR $00002050</a:t>
            </a:r>
          </a:p>
          <a:p>
            <a:pPr lvl="0"/>
            <a:r>
              <a:rPr lang="en-US" dirty="0"/>
              <a:t>MM 2050;DI</a:t>
            </a:r>
          </a:p>
          <a:p>
            <a:pPr lvl="0"/>
            <a:r>
              <a:rPr lang="en-US" dirty="0"/>
              <a:t>MOVE.L (A1)+,D1</a:t>
            </a:r>
          </a:p>
          <a:p>
            <a:pPr lvl="0"/>
            <a:r>
              <a:rPr lang="en-US" dirty="0"/>
              <a:t>MOVE.L (A1),D2</a:t>
            </a:r>
          </a:p>
          <a:p>
            <a:pPr lvl="0"/>
            <a:r>
              <a:rPr lang="en-US" dirty="0"/>
              <a:t>ADD.L D1,D2</a:t>
            </a:r>
          </a:p>
          <a:p>
            <a:pPr lvl="0"/>
            <a:r>
              <a:rPr lang="en-US" dirty="0"/>
              <a:t>MOVE.L D2,D0</a:t>
            </a:r>
          </a:p>
          <a:p>
            <a:pPr lvl="0"/>
            <a:r>
              <a:rPr lang="en-US" dirty="0"/>
              <a:t>RTS</a:t>
            </a:r>
          </a:p>
        </p:txBody>
      </p:sp>
      <p:sp>
        <p:nvSpPr>
          <p:cNvPr id="13" name="Footer Placeholder 4">
            <a:extLst>
              <a:ext uri="{FF2B5EF4-FFF2-40B4-BE49-F238E27FC236}">
                <a16:creationId xmlns:a16="http://schemas.microsoft.com/office/drawing/2014/main" id="{69573A30-3961-C94C-A15D-1FC70640BAA5}"/>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pic>
        <p:nvPicPr>
          <p:cNvPr id="16" name="Picture 15">
            <a:extLst>
              <a:ext uri="{FF2B5EF4-FFF2-40B4-BE49-F238E27FC236}">
                <a16:creationId xmlns:a16="http://schemas.microsoft.com/office/drawing/2014/main" id="{B49C5B5F-9EDC-CD4D-BA0B-49411FD11BBC}"/>
              </a:ext>
            </a:extLst>
          </p:cNvPr>
          <p:cNvPicPr>
            <a:picLocks noChangeAspect="1"/>
          </p:cNvPicPr>
          <p:nvPr userDrawn="1"/>
        </p:nvPicPr>
        <p:blipFill>
          <a:blip r:embed="rId4"/>
          <a:stretch>
            <a:fillRect/>
          </a:stretch>
        </p:blipFill>
        <p:spPr>
          <a:xfrm>
            <a:off x="9909198" y="365125"/>
            <a:ext cx="1772656" cy="449073"/>
          </a:xfrm>
          <a:prstGeom prst="rect">
            <a:avLst/>
          </a:prstGeom>
        </p:spPr>
      </p:pic>
    </p:spTree>
    <p:custDataLst>
      <p:tags r:id="rId1"/>
    </p:custDataLst>
    <p:extLst>
      <p:ext uri="{BB962C8B-B14F-4D97-AF65-F5344CB8AC3E}">
        <p14:creationId xmlns:p14="http://schemas.microsoft.com/office/powerpoint/2010/main" val="18551864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 Picture">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E071635C-7AC2-B54A-9C0A-2EECB1A91D6A}"/>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sp>
        <p:nvSpPr>
          <p:cNvPr id="11" name="Slide Number Placeholder 5">
            <a:extLst>
              <a:ext uri="{FF2B5EF4-FFF2-40B4-BE49-F238E27FC236}">
                <a16:creationId xmlns:a16="http://schemas.microsoft.com/office/drawing/2014/main" id="{4AC7BB94-D444-F441-A88C-76F7DDCDC5EB}"/>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
        <p:nvSpPr>
          <p:cNvPr id="3" name="Text Placeholder 2">
            <a:extLst>
              <a:ext uri="{FF2B5EF4-FFF2-40B4-BE49-F238E27FC236}">
                <a16:creationId xmlns:a16="http://schemas.microsoft.com/office/drawing/2014/main" id="{696A4FD3-97EE-8149-9A33-E0E6B1B0C06E}"/>
              </a:ext>
            </a:extLst>
          </p:cNvPr>
          <p:cNvSpPr>
            <a:spLocks noGrp="1"/>
          </p:cNvSpPr>
          <p:nvPr>
            <p:ph type="body" sz="quarter" idx="15"/>
          </p:nvPr>
        </p:nvSpPr>
        <p:spPr>
          <a:xfrm>
            <a:off x="411876" y="3793944"/>
            <a:ext cx="2686416" cy="303043"/>
          </a:xfrm>
        </p:spPr>
        <p:txBody>
          <a:bodyPr>
            <a:noAutofit/>
          </a:bodyPr>
          <a:lstStyle>
            <a:lvl1pPr marL="0" indent="0" algn="ctr">
              <a:buNone/>
              <a:defRPr sz="2000" b="0">
                <a:solidFill>
                  <a:schemeClr val="tx1"/>
                </a:solidFill>
              </a:defRPr>
            </a:lvl1pPr>
          </a:lstStyle>
          <a:p>
            <a:pPr lvl="0"/>
            <a:r>
              <a:rPr lang="en-US"/>
              <a:t>Click to edit Master text styles</a:t>
            </a:r>
          </a:p>
        </p:txBody>
      </p:sp>
      <p:sp>
        <p:nvSpPr>
          <p:cNvPr id="4" name="Picture Placeholder 3">
            <a:extLst>
              <a:ext uri="{FF2B5EF4-FFF2-40B4-BE49-F238E27FC236}">
                <a16:creationId xmlns:a16="http://schemas.microsoft.com/office/drawing/2014/main" id="{EE336319-2696-2640-9B7B-C5788923DD04}"/>
              </a:ext>
            </a:extLst>
          </p:cNvPr>
          <p:cNvSpPr>
            <a:spLocks noGrp="1"/>
          </p:cNvSpPr>
          <p:nvPr>
            <p:ph type="pic" sz="quarter" idx="18"/>
          </p:nvPr>
        </p:nvSpPr>
        <p:spPr>
          <a:xfrm>
            <a:off x="419100" y="1524000"/>
            <a:ext cx="2679192" cy="2103120"/>
          </a:xfrm>
        </p:spPr>
        <p:txBody>
          <a:bodyPr>
            <a:noAutofit/>
          </a:bodyPr>
          <a:lstStyle>
            <a:lvl1pPr marL="0" indent="0">
              <a:buNone/>
              <a:defRPr/>
            </a:lvl1pPr>
          </a:lstStyle>
          <a:p>
            <a:r>
              <a:rPr lang="en-US" dirty="0"/>
              <a:t>Click icon to add picture</a:t>
            </a:r>
          </a:p>
        </p:txBody>
      </p:sp>
      <p:sp>
        <p:nvSpPr>
          <p:cNvPr id="21" name="Text Placeholder 2">
            <a:extLst>
              <a:ext uri="{FF2B5EF4-FFF2-40B4-BE49-F238E27FC236}">
                <a16:creationId xmlns:a16="http://schemas.microsoft.com/office/drawing/2014/main" id="{1A58B4D5-135C-FA4B-BDD3-660FB08CFA9C}"/>
              </a:ext>
            </a:extLst>
          </p:cNvPr>
          <p:cNvSpPr>
            <a:spLocks noGrp="1"/>
          </p:cNvSpPr>
          <p:nvPr>
            <p:ph type="body" sz="quarter" idx="19"/>
          </p:nvPr>
        </p:nvSpPr>
        <p:spPr>
          <a:xfrm>
            <a:off x="9086484" y="3793944"/>
            <a:ext cx="2686416" cy="303043"/>
          </a:xfrm>
        </p:spPr>
        <p:txBody>
          <a:bodyPr>
            <a:noAutofit/>
          </a:bodyPr>
          <a:lstStyle>
            <a:lvl1pPr marL="0" indent="0" algn="ctr">
              <a:buNone/>
              <a:defRPr sz="2000" b="0">
                <a:solidFill>
                  <a:schemeClr val="tx1"/>
                </a:solidFill>
              </a:defRPr>
            </a:lvl1pPr>
          </a:lstStyle>
          <a:p>
            <a:pPr lvl="0"/>
            <a:r>
              <a:rPr lang="en-US"/>
              <a:t>Click to edit Master text styles</a:t>
            </a:r>
          </a:p>
        </p:txBody>
      </p:sp>
      <p:sp>
        <p:nvSpPr>
          <p:cNvPr id="22" name="Picture Placeholder 3">
            <a:extLst>
              <a:ext uri="{FF2B5EF4-FFF2-40B4-BE49-F238E27FC236}">
                <a16:creationId xmlns:a16="http://schemas.microsoft.com/office/drawing/2014/main" id="{2FA06701-76A6-3548-BF51-E4429F8C741A}"/>
              </a:ext>
            </a:extLst>
          </p:cNvPr>
          <p:cNvSpPr>
            <a:spLocks noGrp="1"/>
          </p:cNvSpPr>
          <p:nvPr>
            <p:ph type="pic" sz="quarter" idx="20"/>
          </p:nvPr>
        </p:nvSpPr>
        <p:spPr>
          <a:xfrm>
            <a:off x="9093708" y="1524000"/>
            <a:ext cx="2679192" cy="2103120"/>
          </a:xfrm>
        </p:spPr>
        <p:txBody>
          <a:bodyPr>
            <a:noAutofit/>
          </a:bodyPr>
          <a:lstStyle>
            <a:lvl1pPr marL="0" indent="0">
              <a:buNone/>
              <a:defRPr/>
            </a:lvl1pPr>
          </a:lstStyle>
          <a:p>
            <a:r>
              <a:rPr lang="en-US" dirty="0"/>
              <a:t>Click icon to add picture</a:t>
            </a:r>
          </a:p>
        </p:txBody>
      </p:sp>
      <p:sp>
        <p:nvSpPr>
          <p:cNvPr id="23" name="Text Placeholder 2">
            <a:extLst>
              <a:ext uri="{FF2B5EF4-FFF2-40B4-BE49-F238E27FC236}">
                <a16:creationId xmlns:a16="http://schemas.microsoft.com/office/drawing/2014/main" id="{7ED4B9F9-6A66-6041-9EEB-F3287939A9A1}"/>
              </a:ext>
            </a:extLst>
          </p:cNvPr>
          <p:cNvSpPr>
            <a:spLocks noGrp="1"/>
          </p:cNvSpPr>
          <p:nvPr>
            <p:ph type="body" sz="quarter" idx="21"/>
          </p:nvPr>
        </p:nvSpPr>
        <p:spPr>
          <a:xfrm>
            <a:off x="6200777" y="3793944"/>
            <a:ext cx="2686416" cy="303043"/>
          </a:xfrm>
        </p:spPr>
        <p:txBody>
          <a:bodyPr>
            <a:noAutofit/>
          </a:bodyPr>
          <a:lstStyle>
            <a:lvl1pPr marL="0" indent="0" algn="ctr">
              <a:buNone/>
              <a:defRPr sz="2000" b="0">
                <a:solidFill>
                  <a:schemeClr val="tx1"/>
                </a:solidFill>
              </a:defRPr>
            </a:lvl1pPr>
          </a:lstStyle>
          <a:p>
            <a:pPr lvl="0"/>
            <a:r>
              <a:rPr lang="en-US"/>
              <a:t>Click to edit Master text styles</a:t>
            </a:r>
          </a:p>
        </p:txBody>
      </p:sp>
      <p:sp>
        <p:nvSpPr>
          <p:cNvPr id="24" name="Picture Placeholder 3">
            <a:extLst>
              <a:ext uri="{FF2B5EF4-FFF2-40B4-BE49-F238E27FC236}">
                <a16:creationId xmlns:a16="http://schemas.microsoft.com/office/drawing/2014/main" id="{47F48B9A-256D-954A-AA08-55B5777556AD}"/>
              </a:ext>
            </a:extLst>
          </p:cNvPr>
          <p:cNvSpPr>
            <a:spLocks noGrp="1"/>
          </p:cNvSpPr>
          <p:nvPr>
            <p:ph type="pic" sz="quarter" idx="22"/>
          </p:nvPr>
        </p:nvSpPr>
        <p:spPr>
          <a:xfrm>
            <a:off x="6210469" y="1524000"/>
            <a:ext cx="2679192" cy="2103120"/>
          </a:xfrm>
        </p:spPr>
        <p:txBody>
          <a:bodyPr>
            <a:noAutofit/>
          </a:bodyPr>
          <a:lstStyle>
            <a:lvl1pPr marL="0" indent="0">
              <a:buNone/>
              <a:defRPr/>
            </a:lvl1pPr>
          </a:lstStyle>
          <a:p>
            <a:r>
              <a:rPr lang="en-US" dirty="0"/>
              <a:t>Click icon to add picture</a:t>
            </a:r>
          </a:p>
        </p:txBody>
      </p:sp>
      <p:sp>
        <p:nvSpPr>
          <p:cNvPr id="25" name="Text Placeholder 2">
            <a:extLst>
              <a:ext uri="{FF2B5EF4-FFF2-40B4-BE49-F238E27FC236}">
                <a16:creationId xmlns:a16="http://schemas.microsoft.com/office/drawing/2014/main" id="{86FF323F-B273-E643-A44F-65465BE5C0DE}"/>
              </a:ext>
            </a:extLst>
          </p:cNvPr>
          <p:cNvSpPr>
            <a:spLocks noGrp="1"/>
          </p:cNvSpPr>
          <p:nvPr>
            <p:ph type="body" sz="quarter" idx="23"/>
          </p:nvPr>
        </p:nvSpPr>
        <p:spPr>
          <a:xfrm>
            <a:off x="3315078" y="3793944"/>
            <a:ext cx="2686416" cy="303043"/>
          </a:xfrm>
        </p:spPr>
        <p:txBody>
          <a:bodyPr>
            <a:noAutofit/>
          </a:bodyPr>
          <a:lstStyle>
            <a:lvl1pPr marL="0" indent="0" algn="ctr">
              <a:buNone/>
              <a:defRPr sz="2000" b="0">
                <a:solidFill>
                  <a:schemeClr val="tx1"/>
                </a:solidFill>
              </a:defRPr>
            </a:lvl1pPr>
          </a:lstStyle>
          <a:p>
            <a:pPr lvl="0"/>
            <a:r>
              <a:rPr lang="en-US"/>
              <a:t>Click to edit Master text styles</a:t>
            </a:r>
          </a:p>
        </p:txBody>
      </p:sp>
      <p:sp>
        <p:nvSpPr>
          <p:cNvPr id="26" name="Picture Placeholder 3">
            <a:extLst>
              <a:ext uri="{FF2B5EF4-FFF2-40B4-BE49-F238E27FC236}">
                <a16:creationId xmlns:a16="http://schemas.microsoft.com/office/drawing/2014/main" id="{C1BCDD9F-46DB-5745-913B-E11E7BEBDA8C}"/>
              </a:ext>
            </a:extLst>
          </p:cNvPr>
          <p:cNvSpPr>
            <a:spLocks noGrp="1"/>
          </p:cNvSpPr>
          <p:nvPr>
            <p:ph type="pic" sz="quarter" idx="24"/>
          </p:nvPr>
        </p:nvSpPr>
        <p:spPr>
          <a:xfrm>
            <a:off x="3322302" y="1524000"/>
            <a:ext cx="2679192" cy="2103120"/>
          </a:xfrm>
        </p:spPr>
        <p:txBody>
          <a:bodyPr>
            <a:noAutofit/>
          </a:bodyPr>
          <a:lstStyle>
            <a:lvl1pPr marL="0" indent="0">
              <a:buNone/>
              <a:defRPr/>
            </a:lvl1pPr>
          </a:lstStyle>
          <a:p>
            <a:r>
              <a:rPr lang="en-US" dirty="0"/>
              <a:t>Click icon to add picture</a:t>
            </a:r>
          </a:p>
        </p:txBody>
      </p:sp>
      <p:sp>
        <p:nvSpPr>
          <p:cNvPr id="14" name="Footer Placeholder 4">
            <a:extLst>
              <a:ext uri="{FF2B5EF4-FFF2-40B4-BE49-F238E27FC236}">
                <a16:creationId xmlns:a16="http://schemas.microsoft.com/office/drawing/2014/main" id="{075ED423-869B-CA42-83F6-A40BF01C3EBF}"/>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pic>
        <p:nvPicPr>
          <p:cNvPr id="16" name="Picture 15">
            <a:extLst>
              <a:ext uri="{FF2B5EF4-FFF2-40B4-BE49-F238E27FC236}">
                <a16:creationId xmlns:a16="http://schemas.microsoft.com/office/drawing/2014/main" id="{49A7927A-C274-E848-B9FC-75CF0763AED5}"/>
              </a:ext>
            </a:extLst>
          </p:cNvPr>
          <p:cNvPicPr>
            <a:picLocks noChangeAspect="1"/>
          </p:cNvPicPr>
          <p:nvPr userDrawn="1"/>
        </p:nvPicPr>
        <p:blipFill>
          <a:blip r:embed="rId4"/>
          <a:stretch>
            <a:fillRect/>
          </a:stretch>
        </p:blipFill>
        <p:spPr>
          <a:xfrm>
            <a:off x="9909198" y="365125"/>
            <a:ext cx="1772656" cy="449073"/>
          </a:xfrm>
          <a:prstGeom prst="rect">
            <a:avLst/>
          </a:prstGeom>
        </p:spPr>
      </p:pic>
    </p:spTree>
    <p:custDataLst>
      <p:tags r:id="rId1"/>
    </p:custDataLst>
    <p:extLst>
      <p:ext uri="{BB962C8B-B14F-4D97-AF65-F5344CB8AC3E}">
        <p14:creationId xmlns:p14="http://schemas.microsoft.com/office/powerpoint/2010/main" val="17496026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6 Picture">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67E9E421-0C28-B445-BB5D-267DD5F8BA23}"/>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sp>
        <p:nvSpPr>
          <p:cNvPr id="11" name="Slide Number Placeholder 5">
            <a:extLst>
              <a:ext uri="{FF2B5EF4-FFF2-40B4-BE49-F238E27FC236}">
                <a16:creationId xmlns:a16="http://schemas.microsoft.com/office/drawing/2014/main" id="{4AC7BB94-D444-F441-A88C-76F7DDCDC5EB}"/>
              </a:ext>
            </a:extLst>
          </p:cNvPr>
          <p:cNvSpPr>
            <a:spLocks noGrp="1"/>
          </p:cNvSpPr>
          <p:nvPr>
            <p:ph type="sldNum" sz="quarter" idx="12"/>
          </p:nvPr>
        </p:nvSpPr>
        <p:spPr>
          <a:xfrm>
            <a:off x="9029700" y="6356350"/>
            <a:ext cx="2743200" cy="365125"/>
          </a:xfrm>
        </p:spPr>
        <p:txBody>
          <a:bodyPr>
            <a:noAutofit/>
          </a:bodyPr>
          <a:lstStyle/>
          <a:p>
            <a:fld id="{B6A95138-A96E-2F42-A959-2EFD44FE4AB7}" type="slidenum">
              <a:rPr lang="en-US" smtClean="0"/>
              <a:t>‹#›</a:t>
            </a:fld>
            <a:endParaRPr lang="en-US" dirty="0"/>
          </a:p>
        </p:txBody>
      </p:sp>
      <p:sp>
        <p:nvSpPr>
          <p:cNvPr id="3" name="Text Placeholder 2">
            <a:extLst>
              <a:ext uri="{FF2B5EF4-FFF2-40B4-BE49-F238E27FC236}">
                <a16:creationId xmlns:a16="http://schemas.microsoft.com/office/drawing/2014/main" id="{696A4FD3-97EE-8149-9A33-E0E6B1B0C06E}"/>
              </a:ext>
            </a:extLst>
          </p:cNvPr>
          <p:cNvSpPr>
            <a:spLocks noGrp="1"/>
          </p:cNvSpPr>
          <p:nvPr>
            <p:ph type="body" sz="quarter" idx="15"/>
          </p:nvPr>
        </p:nvSpPr>
        <p:spPr>
          <a:xfrm>
            <a:off x="411876" y="3446471"/>
            <a:ext cx="3619104" cy="301752"/>
          </a:xfrm>
        </p:spPr>
        <p:txBody>
          <a:bodyPr>
            <a:noAutofit/>
          </a:bodyPr>
          <a:lstStyle>
            <a:lvl1pPr marL="0" indent="0" algn="ctr">
              <a:buNone/>
              <a:defRPr sz="2000" b="0">
                <a:solidFill>
                  <a:schemeClr val="tx1"/>
                </a:solidFill>
              </a:defRPr>
            </a:lvl1pPr>
          </a:lstStyle>
          <a:p>
            <a:pPr lvl="0"/>
            <a:r>
              <a:rPr lang="en-US"/>
              <a:t>Click to edit Master text styles</a:t>
            </a:r>
          </a:p>
        </p:txBody>
      </p:sp>
      <p:sp>
        <p:nvSpPr>
          <p:cNvPr id="4" name="Picture Placeholder 3">
            <a:extLst>
              <a:ext uri="{FF2B5EF4-FFF2-40B4-BE49-F238E27FC236}">
                <a16:creationId xmlns:a16="http://schemas.microsoft.com/office/drawing/2014/main" id="{EE336319-2696-2640-9B7B-C5788923DD04}"/>
              </a:ext>
            </a:extLst>
          </p:cNvPr>
          <p:cNvSpPr>
            <a:spLocks noGrp="1"/>
          </p:cNvSpPr>
          <p:nvPr>
            <p:ph type="pic" sz="quarter" idx="18"/>
          </p:nvPr>
        </p:nvSpPr>
        <p:spPr>
          <a:xfrm>
            <a:off x="419100" y="1524000"/>
            <a:ext cx="3611880" cy="1755648"/>
          </a:xfrm>
        </p:spPr>
        <p:txBody>
          <a:bodyPr>
            <a:noAutofit/>
          </a:bodyPr>
          <a:lstStyle>
            <a:lvl1pPr marL="0" indent="0">
              <a:buNone/>
              <a:defRPr>
                <a:solidFill>
                  <a:schemeClr val="tx1"/>
                </a:solidFill>
              </a:defRPr>
            </a:lvl1pPr>
          </a:lstStyle>
          <a:p>
            <a:r>
              <a:rPr lang="en-US" dirty="0"/>
              <a:t>Click icon to add picture</a:t>
            </a:r>
          </a:p>
        </p:txBody>
      </p:sp>
      <p:sp>
        <p:nvSpPr>
          <p:cNvPr id="18" name="Text Placeholder 2">
            <a:extLst>
              <a:ext uri="{FF2B5EF4-FFF2-40B4-BE49-F238E27FC236}">
                <a16:creationId xmlns:a16="http://schemas.microsoft.com/office/drawing/2014/main" id="{CEC6ED8A-9A35-254F-9CF6-1EFE9B38709A}"/>
              </a:ext>
            </a:extLst>
          </p:cNvPr>
          <p:cNvSpPr>
            <a:spLocks noGrp="1"/>
          </p:cNvSpPr>
          <p:nvPr>
            <p:ph type="body" sz="quarter" idx="19"/>
          </p:nvPr>
        </p:nvSpPr>
        <p:spPr>
          <a:xfrm>
            <a:off x="8153796" y="3446471"/>
            <a:ext cx="3619104" cy="301752"/>
          </a:xfrm>
        </p:spPr>
        <p:txBody>
          <a:bodyPr>
            <a:noAutofit/>
          </a:bodyPr>
          <a:lstStyle>
            <a:lvl1pPr marL="0" indent="0" algn="ctr">
              <a:buNone/>
              <a:defRPr sz="2000" b="0">
                <a:solidFill>
                  <a:schemeClr val="tx1"/>
                </a:solidFill>
              </a:defRPr>
            </a:lvl1pPr>
          </a:lstStyle>
          <a:p>
            <a:pPr lvl="0"/>
            <a:r>
              <a:rPr lang="en-US"/>
              <a:t>Click to edit Master text styles</a:t>
            </a:r>
          </a:p>
        </p:txBody>
      </p:sp>
      <p:sp>
        <p:nvSpPr>
          <p:cNvPr id="19" name="Picture Placeholder 3">
            <a:extLst>
              <a:ext uri="{FF2B5EF4-FFF2-40B4-BE49-F238E27FC236}">
                <a16:creationId xmlns:a16="http://schemas.microsoft.com/office/drawing/2014/main" id="{1F03C714-8C12-1648-A7BE-ED7D107E4A53}"/>
              </a:ext>
            </a:extLst>
          </p:cNvPr>
          <p:cNvSpPr>
            <a:spLocks noGrp="1"/>
          </p:cNvSpPr>
          <p:nvPr>
            <p:ph type="pic" sz="quarter" idx="20"/>
          </p:nvPr>
        </p:nvSpPr>
        <p:spPr>
          <a:xfrm>
            <a:off x="8161020" y="1524000"/>
            <a:ext cx="3611880" cy="1755648"/>
          </a:xfrm>
        </p:spPr>
        <p:txBody>
          <a:bodyPr>
            <a:noAutofit/>
          </a:bodyPr>
          <a:lstStyle>
            <a:lvl1pPr marL="0" indent="0">
              <a:buNone/>
              <a:defRPr/>
            </a:lvl1pPr>
          </a:lstStyle>
          <a:p>
            <a:r>
              <a:rPr lang="en-US" dirty="0"/>
              <a:t>Click icon to add picture</a:t>
            </a:r>
          </a:p>
        </p:txBody>
      </p:sp>
      <p:sp>
        <p:nvSpPr>
          <p:cNvPr id="20" name="Text Placeholder 2">
            <a:extLst>
              <a:ext uri="{FF2B5EF4-FFF2-40B4-BE49-F238E27FC236}">
                <a16:creationId xmlns:a16="http://schemas.microsoft.com/office/drawing/2014/main" id="{22929504-2B50-874B-A16E-F37A03279EC7}"/>
              </a:ext>
            </a:extLst>
          </p:cNvPr>
          <p:cNvSpPr>
            <a:spLocks noGrp="1"/>
          </p:cNvSpPr>
          <p:nvPr>
            <p:ph type="body" sz="quarter" idx="21"/>
          </p:nvPr>
        </p:nvSpPr>
        <p:spPr>
          <a:xfrm>
            <a:off x="4294312" y="3446471"/>
            <a:ext cx="3619104" cy="301752"/>
          </a:xfrm>
        </p:spPr>
        <p:txBody>
          <a:bodyPr>
            <a:noAutofit/>
          </a:bodyPr>
          <a:lstStyle>
            <a:lvl1pPr marL="0" indent="0" algn="ctr">
              <a:buNone/>
              <a:defRPr sz="2000" b="0">
                <a:solidFill>
                  <a:schemeClr val="tx1"/>
                </a:solidFill>
              </a:defRPr>
            </a:lvl1pPr>
          </a:lstStyle>
          <a:p>
            <a:pPr lvl="0"/>
            <a:r>
              <a:rPr lang="en-US"/>
              <a:t>Click to edit Master text styles</a:t>
            </a:r>
          </a:p>
        </p:txBody>
      </p:sp>
      <p:sp>
        <p:nvSpPr>
          <p:cNvPr id="27" name="Picture Placeholder 3">
            <a:extLst>
              <a:ext uri="{FF2B5EF4-FFF2-40B4-BE49-F238E27FC236}">
                <a16:creationId xmlns:a16="http://schemas.microsoft.com/office/drawing/2014/main" id="{B331369C-8691-264D-B80A-CEAC8AD3CDE6}"/>
              </a:ext>
            </a:extLst>
          </p:cNvPr>
          <p:cNvSpPr>
            <a:spLocks noGrp="1"/>
          </p:cNvSpPr>
          <p:nvPr>
            <p:ph type="pic" sz="quarter" idx="22"/>
          </p:nvPr>
        </p:nvSpPr>
        <p:spPr>
          <a:xfrm>
            <a:off x="4301536" y="1524000"/>
            <a:ext cx="3611880" cy="1755648"/>
          </a:xfrm>
        </p:spPr>
        <p:txBody>
          <a:bodyPr>
            <a:noAutofit/>
          </a:bodyPr>
          <a:lstStyle>
            <a:lvl1pPr marL="0" indent="0">
              <a:buNone/>
              <a:defRPr/>
            </a:lvl1pPr>
          </a:lstStyle>
          <a:p>
            <a:r>
              <a:rPr lang="en-US" dirty="0"/>
              <a:t>Click icon to add picture</a:t>
            </a:r>
          </a:p>
        </p:txBody>
      </p:sp>
      <p:sp>
        <p:nvSpPr>
          <p:cNvPr id="34" name="Text Placeholder 2">
            <a:extLst>
              <a:ext uri="{FF2B5EF4-FFF2-40B4-BE49-F238E27FC236}">
                <a16:creationId xmlns:a16="http://schemas.microsoft.com/office/drawing/2014/main" id="{B9AA5E4E-EA30-7144-B43C-3BC38200353D}"/>
              </a:ext>
            </a:extLst>
          </p:cNvPr>
          <p:cNvSpPr>
            <a:spLocks noGrp="1"/>
          </p:cNvSpPr>
          <p:nvPr>
            <p:ph type="body" sz="quarter" idx="23"/>
          </p:nvPr>
        </p:nvSpPr>
        <p:spPr>
          <a:xfrm>
            <a:off x="411876" y="5857160"/>
            <a:ext cx="3619104" cy="301752"/>
          </a:xfrm>
        </p:spPr>
        <p:txBody>
          <a:bodyPr>
            <a:noAutofit/>
          </a:bodyPr>
          <a:lstStyle>
            <a:lvl1pPr marL="0" indent="0" algn="ctr">
              <a:buNone/>
              <a:defRPr sz="2000" b="0">
                <a:solidFill>
                  <a:schemeClr val="tx1"/>
                </a:solidFill>
              </a:defRPr>
            </a:lvl1pPr>
          </a:lstStyle>
          <a:p>
            <a:pPr lvl="0"/>
            <a:r>
              <a:rPr lang="en-US"/>
              <a:t>Click to edit Master text styles</a:t>
            </a:r>
          </a:p>
        </p:txBody>
      </p:sp>
      <p:sp>
        <p:nvSpPr>
          <p:cNvPr id="35" name="Picture Placeholder 3">
            <a:extLst>
              <a:ext uri="{FF2B5EF4-FFF2-40B4-BE49-F238E27FC236}">
                <a16:creationId xmlns:a16="http://schemas.microsoft.com/office/drawing/2014/main" id="{57601697-5763-1649-956A-0E3F39DE563B}"/>
              </a:ext>
            </a:extLst>
          </p:cNvPr>
          <p:cNvSpPr>
            <a:spLocks noGrp="1"/>
          </p:cNvSpPr>
          <p:nvPr>
            <p:ph type="pic" sz="quarter" idx="24"/>
          </p:nvPr>
        </p:nvSpPr>
        <p:spPr>
          <a:xfrm>
            <a:off x="419100" y="3934689"/>
            <a:ext cx="3611880" cy="1755648"/>
          </a:xfrm>
        </p:spPr>
        <p:txBody>
          <a:bodyPr>
            <a:noAutofit/>
          </a:bodyPr>
          <a:lstStyle>
            <a:lvl1pPr marL="0" indent="0">
              <a:buNone/>
              <a:defRPr>
                <a:solidFill>
                  <a:schemeClr val="tx1"/>
                </a:solidFill>
              </a:defRPr>
            </a:lvl1pPr>
          </a:lstStyle>
          <a:p>
            <a:r>
              <a:rPr lang="en-US" dirty="0"/>
              <a:t>Click icon to add picture</a:t>
            </a:r>
          </a:p>
        </p:txBody>
      </p:sp>
      <p:sp>
        <p:nvSpPr>
          <p:cNvPr id="36" name="Text Placeholder 2">
            <a:extLst>
              <a:ext uri="{FF2B5EF4-FFF2-40B4-BE49-F238E27FC236}">
                <a16:creationId xmlns:a16="http://schemas.microsoft.com/office/drawing/2014/main" id="{09672F95-1B0D-D44F-96FA-DEB0E07403A7}"/>
              </a:ext>
            </a:extLst>
          </p:cNvPr>
          <p:cNvSpPr>
            <a:spLocks noGrp="1"/>
          </p:cNvSpPr>
          <p:nvPr>
            <p:ph type="body" sz="quarter" idx="25"/>
          </p:nvPr>
        </p:nvSpPr>
        <p:spPr>
          <a:xfrm>
            <a:off x="8153796" y="5857160"/>
            <a:ext cx="3619104" cy="301752"/>
          </a:xfrm>
        </p:spPr>
        <p:txBody>
          <a:bodyPr>
            <a:noAutofit/>
          </a:bodyPr>
          <a:lstStyle>
            <a:lvl1pPr marL="0" indent="0" algn="ctr">
              <a:buNone/>
              <a:defRPr sz="2000" b="0">
                <a:solidFill>
                  <a:schemeClr val="tx1"/>
                </a:solidFill>
              </a:defRPr>
            </a:lvl1pPr>
          </a:lstStyle>
          <a:p>
            <a:pPr lvl="0"/>
            <a:r>
              <a:rPr lang="en-US"/>
              <a:t>Click to edit Master text styles</a:t>
            </a:r>
          </a:p>
        </p:txBody>
      </p:sp>
      <p:sp>
        <p:nvSpPr>
          <p:cNvPr id="37" name="Picture Placeholder 3">
            <a:extLst>
              <a:ext uri="{FF2B5EF4-FFF2-40B4-BE49-F238E27FC236}">
                <a16:creationId xmlns:a16="http://schemas.microsoft.com/office/drawing/2014/main" id="{D8042A93-9BD7-0147-8441-5442B29A69DE}"/>
              </a:ext>
            </a:extLst>
          </p:cNvPr>
          <p:cNvSpPr>
            <a:spLocks noGrp="1"/>
          </p:cNvSpPr>
          <p:nvPr>
            <p:ph type="pic" sz="quarter" idx="26"/>
          </p:nvPr>
        </p:nvSpPr>
        <p:spPr>
          <a:xfrm>
            <a:off x="8161020" y="3934689"/>
            <a:ext cx="3611880" cy="1755648"/>
          </a:xfrm>
        </p:spPr>
        <p:txBody>
          <a:bodyPr>
            <a:noAutofit/>
          </a:bodyPr>
          <a:lstStyle>
            <a:lvl1pPr marL="0" indent="0">
              <a:buNone/>
              <a:defRPr>
                <a:solidFill>
                  <a:schemeClr val="tx1"/>
                </a:solidFill>
              </a:defRPr>
            </a:lvl1pPr>
          </a:lstStyle>
          <a:p>
            <a:r>
              <a:rPr lang="en-US" dirty="0"/>
              <a:t>Click icon to add picture</a:t>
            </a:r>
          </a:p>
        </p:txBody>
      </p:sp>
      <p:sp>
        <p:nvSpPr>
          <p:cNvPr id="38" name="Text Placeholder 2">
            <a:extLst>
              <a:ext uri="{FF2B5EF4-FFF2-40B4-BE49-F238E27FC236}">
                <a16:creationId xmlns:a16="http://schemas.microsoft.com/office/drawing/2014/main" id="{2B0D6062-BB69-D146-8060-14598F894BC4}"/>
              </a:ext>
            </a:extLst>
          </p:cNvPr>
          <p:cNvSpPr>
            <a:spLocks noGrp="1"/>
          </p:cNvSpPr>
          <p:nvPr>
            <p:ph type="body" sz="quarter" idx="27"/>
          </p:nvPr>
        </p:nvSpPr>
        <p:spPr>
          <a:xfrm>
            <a:off x="4294312" y="5857160"/>
            <a:ext cx="3619104" cy="301752"/>
          </a:xfrm>
        </p:spPr>
        <p:txBody>
          <a:bodyPr>
            <a:noAutofit/>
          </a:bodyPr>
          <a:lstStyle>
            <a:lvl1pPr marL="0" indent="0" algn="ctr">
              <a:buNone/>
              <a:defRPr sz="2000" b="0">
                <a:solidFill>
                  <a:schemeClr val="tx1"/>
                </a:solidFill>
              </a:defRPr>
            </a:lvl1pPr>
          </a:lstStyle>
          <a:p>
            <a:pPr lvl="0"/>
            <a:r>
              <a:rPr lang="en-US"/>
              <a:t>Click to edit Master text styles</a:t>
            </a:r>
          </a:p>
        </p:txBody>
      </p:sp>
      <p:sp>
        <p:nvSpPr>
          <p:cNvPr id="39" name="Picture Placeholder 3">
            <a:extLst>
              <a:ext uri="{FF2B5EF4-FFF2-40B4-BE49-F238E27FC236}">
                <a16:creationId xmlns:a16="http://schemas.microsoft.com/office/drawing/2014/main" id="{750D7242-278D-B24F-A07C-549ACB16E63A}"/>
              </a:ext>
            </a:extLst>
          </p:cNvPr>
          <p:cNvSpPr>
            <a:spLocks noGrp="1"/>
          </p:cNvSpPr>
          <p:nvPr>
            <p:ph type="pic" sz="quarter" idx="28"/>
          </p:nvPr>
        </p:nvSpPr>
        <p:spPr>
          <a:xfrm>
            <a:off x="4301536" y="3934689"/>
            <a:ext cx="3611880" cy="1755648"/>
          </a:xfrm>
        </p:spPr>
        <p:txBody>
          <a:bodyPr>
            <a:noAutofit/>
          </a:bodyPr>
          <a:lstStyle>
            <a:lvl1pPr marL="0" indent="0">
              <a:buNone/>
              <a:defRPr>
                <a:solidFill>
                  <a:schemeClr val="tx1"/>
                </a:solidFill>
              </a:defRPr>
            </a:lvl1pPr>
          </a:lstStyle>
          <a:p>
            <a:r>
              <a:rPr lang="en-US" dirty="0"/>
              <a:t>Click icon to add picture</a:t>
            </a:r>
          </a:p>
        </p:txBody>
      </p:sp>
      <p:sp>
        <p:nvSpPr>
          <p:cNvPr id="21" name="Footer Placeholder 4">
            <a:extLst>
              <a:ext uri="{FF2B5EF4-FFF2-40B4-BE49-F238E27FC236}">
                <a16:creationId xmlns:a16="http://schemas.microsoft.com/office/drawing/2014/main" id="{FBF3F200-BB4F-664F-876E-B587463197ED}"/>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pic>
        <p:nvPicPr>
          <p:cNvPr id="23" name="Picture 22">
            <a:extLst>
              <a:ext uri="{FF2B5EF4-FFF2-40B4-BE49-F238E27FC236}">
                <a16:creationId xmlns:a16="http://schemas.microsoft.com/office/drawing/2014/main" id="{C99A9892-B85D-B746-B8F0-8DD0CF1EABE7}"/>
              </a:ext>
            </a:extLst>
          </p:cNvPr>
          <p:cNvPicPr>
            <a:picLocks noChangeAspect="1"/>
          </p:cNvPicPr>
          <p:nvPr userDrawn="1"/>
        </p:nvPicPr>
        <p:blipFill>
          <a:blip r:embed="rId4"/>
          <a:stretch>
            <a:fillRect/>
          </a:stretch>
        </p:blipFill>
        <p:spPr>
          <a:xfrm>
            <a:off x="9909198" y="365125"/>
            <a:ext cx="1772656" cy="449073"/>
          </a:xfrm>
          <a:prstGeom prst="rect">
            <a:avLst/>
          </a:prstGeom>
        </p:spPr>
      </p:pic>
    </p:spTree>
    <p:custDataLst>
      <p:tags r:id="rId1"/>
    </p:custDataLst>
    <p:extLst>
      <p:ext uri="{BB962C8B-B14F-4D97-AF65-F5344CB8AC3E}">
        <p14:creationId xmlns:p14="http://schemas.microsoft.com/office/powerpoint/2010/main" val="58725223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Icons">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96A4FD3-97EE-8149-9A33-E0E6B1B0C06E}"/>
              </a:ext>
            </a:extLst>
          </p:cNvPr>
          <p:cNvSpPr>
            <a:spLocks noGrp="1"/>
          </p:cNvSpPr>
          <p:nvPr>
            <p:ph type="body" sz="quarter" idx="15"/>
          </p:nvPr>
        </p:nvSpPr>
        <p:spPr>
          <a:xfrm>
            <a:off x="411876" y="4011163"/>
            <a:ext cx="2686416" cy="303043"/>
          </a:xfrm>
        </p:spPr>
        <p:txBody>
          <a:bodyPr>
            <a:noAutofit/>
          </a:bodyPr>
          <a:lstStyle>
            <a:lvl1pPr marL="0" indent="0" algn="ctr">
              <a:buNone/>
              <a:defRPr sz="2000" b="0"/>
            </a:lvl1pPr>
          </a:lstStyle>
          <a:p>
            <a:pPr lvl="0"/>
            <a:r>
              <a:rPr lang="en-US"/>
              <a:t>Click to edit Master text styles</a:t>
            </a:r>
          </a:p>
        </p:txBody>
      </p:sp>
      <p:sp>
        <p:nvSpPr>
          <p:cNvPr id="4" name="Picture Placeholder 3">
            <a:extLst>
              <a:ext uri="{FF2B5EF4-FFF2-40B4-BE49-F238E27FC236}">
                <a16:creationId xmlns:a16="http://schemas.microsoft.com/office/drawing/2014/main" id="{EE336319-2696-2640-9B7B-C5788923DD04}"/>
              </a:ext>
            </a:extLst>
          </p:cNvPr>
          <p:cNvSpPr>
            <a:spLocks noGrp="1"/>
          </p:cNvSpPr>
          <p:nvPr>
            <p:ph type="pic" sz="quarter" idx="18" hasCustomPrompt="1"/>
          </p:nvPr>
        </p:nvSpPr>
        <p:spPr>
          <a:xfrm>
            <a:off x="1069259" y="2626296"/>
            <a:ext cx="1188720" cy="1188720"/>
          </a:xfrm>
        </p:spPr>
        <p:txBody>
          <a:bodyPr>
            <a:noAutofit/>
          </a:bodyPr>
          <a:lstStyle>
            <a:lvl1pPr marL="0" indent="0">
              <a:buNone/>
              <a:defRPr/>
            </a:lvl1pPr>
          </a:lstStyle>
          <a:p>
            <a:r>
              <a:rPr lang="en-US" dirty="0"/>
              <a:t>Icon</a:t>
            </a:r>
          </a:p>
        </p:txBody>
      </p:sp>
      <p:sp>
        <p:nvSpPr>
          <p:cNvPr id="21" name="Text Placeholder 2">
            <a:extLst>
              <a:ext uri="{FF2B5EF4-FFF2-40B4-BE49-F238E27FC236}">
                <a16:creationId xmlns:a16="http://schemas.microsoft.com/office/drawing/2014/main" id="{1A58B4D5-135C-FA4B-BDD3-660FB08CFA9C}"/>
              </a:ext>
            </a:extLst>
          </p:cNvPr>
          <p:cNvSpPr>
            <a:spLocks noGrp="1"/>
          </p:cNvSpPr>
          <p:nvPr>
            <p:ph type="body" sz="quarter" idx="19"/>
          </p:nvPr>
        </p:nvSpPr>
        <p:spPr>
          <a:xfrm>
            <a:off x="9086484" y="4011163"/>
            <a:ext cx="2686416" cy="303043"/>
          </a:xfrm>
        </p:spPr>
        <p:txBody>
          <a:bodyPr>
            <a:noAutofit/>
          </a:bodyPr>
          <a:lstStyle>
            <a:lvl1pPr marL="0" indent="0" algn="ctr">
              <a:buNone/>
              <a:defRPr sz="2000" b="0"/>
            </a:lvl1pPr>
          </a:lstStyle>
          <a:p>
            <a:pPr lvl="0"/>
            <a:r>
              <a:rPr lang="en-US"/>
              <a:t>Click to edit Master text styles</a:t>
            </a:r>
          </a:p>
        </p:txBody>
      </p:sp>
      <p:sp>
        <p:nvSpPr>
          <p:cNvPr id="23" name="Text Placeholder 2">
            <a:extLst>
              <a:ext uri="{FF2B5EF4-FFF2-40B4-BE49-F238E27FC236}">
                <a16:creationId xmlns:a16="http://schemas.microsoft.com/office/drawing/2014/main" id="{7ED4B9F9-6A66-6041-9EEB-F3287939A9A1}"/>
              </a:ext>
            </a:extLst>
          </p:cNvPr>
          <p:cNvSpPr>
            <a:spLocks noGrp="1"/>
          </p:cNvSpPr>
          <p:nvPr>
            <p:ph type="body" sz="quarter" idx="21"/>
          </p:nvPr>
        </p:nvSpPr>
        <p:spPr>
          <a:xfrm>
            <a:off x="6177027" y="4011163"/>
            <a:ext cx="2686416" cy="303043"/>
          </a:xfrm>
        </p:spPr>
        <p:txBody>
          <a:bodyPr>
            <a:noAutofit/>
          </a:bodyPr>
          <a:lstStyle>
            <a:lvl1pPr marL="0" indent="0" algn="ctr">
              <a:buNone/>
              <a:defRPr sz="2000" b="0"/>
            </a:lvl1pPr>
          </a:lstStyle>
          <a:p>
            <a:pPr lvl="0"/>
            <a:r>
              <a:rPr lang="en-US"/>
              <a:t>Click to edit Master text styles</a:t>
            </a:r>
          </a:p>
        </p:txBody>
      </p:sp>
      <p:sp>
        <p:nvSpPr>
          <p:cNvPr id="25" name="Text Placeholder 2">
            <a:extLst>
              <a:ext uri="{FF2B5EF4-FFF2-40B4-BE49-F238E27FC236}">
                <a16:creationId xmlns:a16="http://schemas.microsoft.com/office/drawing/2014/main" id="{86FF323F-B273-E643-A44F-65465BE5C0DE}"/>
              </a:ext>
            </a:extLst>
          </p:cNvPr>
          <p:cNvSpPr>
            <a:spLocks noGrp="1"/>
          </p:cNvSpPr>
          <p:nvPr>
            <p:ph type="body" sz="quarter" idx="23"/>
          </p:nvPr>
        </p:nvSpPr>
        <p:spPr>
          <a:xfrm>
            <a:off x="3315078" y="4011163"/>
            <a:ext cx="2686416" cy="303043"/>
          </a:xfrm>
        </p:spPr>
        <p:txBody>
          <a:bodyPr>
            <a:noAutofit/>
          </a:bodyPr>
          <a:lstStyle>
            <a:lvl1pPr marL="0" indent="0" algn="ctr">
              <a:buNone/>
              <a:defRPr sz="2000" b="0"/>
            </a:lvl1pPr>
          </a:lstStyle>
          <a:p>
            <a:pPr lvl="0"/>
            <a:r>
              <a:rPr lang="en-US"/>
              <a:t>Click to edit Master text styles</a:t>
            </a:r>
          </a:p>
        </p:txBody>
      </p:sp>
      <p:sp>
        <p:nvSpPr>
          <p:cNvPr id="14" name="Picture Placeholder 3">
            <a:extLst>
              <a:ext uri="{FF2B5EF4-FFF2-40B4-BE49-F238E27FC236}">
                <a16:creationId xmlns:a16="http://schemas.microsoft.com/office/drawing/2014/main" id="{3E6CE5FE-ED8C-0D40-862B-9F5EC40C7E82}"/>
              </a:ext>
            </a:extLst>
          </p:cNvPr>
          <p:cNvSpPr>
            <a:spLocks noGrp="1"/>
          </p:cNvSpPr>
          <p:nvPr>
            <p:ph type="pic" sz="quarter" idx="24" hasCustomPrompt="1"/>
          </p:nvPr>
        </p:nvSpPr>
        <p:spPr>
          <a:xfrm>
            <a:off x="4049966" y="2626296"/>
            <a:ext cx="1188720" cy="1188720"/>
          </a:xfrm>
        </p:spPr>
        <p:txBody>
          <a:bodyPr>
            <a:noAutofit/>
          </a:bodyPr>
          <a:lstStyle>
            <a:lvl1pPr marL="0" indent="0">
              <a:buNone/>
              <a:defRPr/>
            </a:lvl1pPr>
          </a:lstStyle>
          <a:p>
            <a:r>
              <a:rPr lang="en-US" dirty="0"/>
              <a:t>Icon</a:t>
            </a:r>
          </a:p>
        </p:txBody>
      </p:sp>
      <p:sp>
        <p:nvSpPr>
          <p:cNvPr id="15" name="Picture Placeholder 3">
            <a:extLst>
              <a:ext uri="{FF2B5EF4-FFF2-40B4-BE49-F238E27FC236}">
                <a16:creationId xmlns:a16="http://schemas.microsoft.com/office/drawing/2014/main" id="{91DC684E-A5F4-864A-894C-5CD232FB9BEB}"/>
              </a:ext>
            </a:extLst>
          </p:cNvPr>
          <p:cNvSpPr>
            <a:spLocks noGrp="1"/>
          </p:cNvSpPr>
          <p:nvPr>
            <p:ph type="pic" sz="quarter" idx="25" hasCustomPrompt="1"/>
          </p:nvPr>
        </p:nvSpPr>
        <p:spPr>
          <a:xfrm>
            <a:off x="6911919" y="2626296"/>
            <a:ext cx="1188720" cy="1188720"/>
          </a:xfrm>
        </p:spPr>
        <p:txBody>
          <a:bodyPr>
            <a:noAutofit/>
          </a:bodyPr>
          <a:lstStyle>
            <a:lvl1pPr marL="0" indent="0">
              <a:buNone/>
              <a:defRPr/>
            </a:lvl1pPr>
          </a:lstStyle>
          <a:p>
            <a:r>
              <a:rPr lang="en-US" dirty="0"/>
              <a:t>Icon</a:t>
            </a:r>
          </a:p>
        </p:txBody>
      </p:sp>
      <p:sp>
        <p:nvSpPr>
          <p:cNvPr id="16" name="Picture Placeholder 3">
            <a:extLst>
              <a:ext uri="{FF2B5EF4-FFF2-40B4-BE49-F238E27FC236}">
                <a16:creationId xmlns:a16="http://schemas.microsoft.com/office/drawing/2014/main" id="{A6B5BB37-EE1B-6B45-A7CF-E416B4D0D678}"/>
              </a:ext>
            </a:extLst>
          </p:cNvPr>
          <p:cNvSpPr>
            <a:spLocks noGrp="1"/>
          </p:cNvSpPr>
          <p:nvPr>
            <p:ph type="pic" sz="quarter" idx="26" hasCustomPrompt="1"/>
          </p:nvPr>
        </p:nvSpPr>
        <p:spPr>
          <a:xfrm>
            <a:off x="9773872" y="2626296"/>
            <a:ext cx="1188720" cy="1188720"/>
          </a:xfrm>
        </p:spPr>
        <p:txBody>
          <a:bodyPr>
            <a:noAutofit/>
          </a:bodyPr>
          <a:lstStyle>
            <a:lvl1pPr marL="0" indent="0">
              <a:buNone/>
              <a:defRPr/>
            </a:lvl1pPr>
          </a:lstStyle>
          <a:p>
            <a:r>
              <a:rPr lang="en-US" dirty="0"/>
              <a:t>Icon</a:t>
            </a:r>
          </a:p>
        </p:txBody>
      </p:sp>
      <p:sp>
        <p:nvSpPr>
          <p:cNvPr id="31" name="Footer Placeholder 4">
            <a:extLst>
              <a:ext uri="{FF2B5EF4-FFF2-40B4-BE49-F238E27FC236}">
                <a16:creationId xmlns:a16="http://schemas.microsoft.com/office/drawing/2014/main" id="{A9C4F210-2650-3942-9632-6074E8F12704}"/>
              </a:ext>
            </a:extLst>
          </p:cNvPr>
          <p:cNvSpPr>
            <a:spLocks noGrp="1"/>
          </p:cNvSpPr>
          <p:nvPr>
            <p:ph type="ftr" sz="quarter" idx="3"/>
          </p:nvPr>
        </p:nvSpPr>
        <p:spPr>
          <a:xfrm>
            <a:off x="419099"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pic>
        <p:nvPicPr>
          <p:cNvPr id="34" name="Picture 33">
            <a:extLst>
              <a:ext uri="{FF2B5EF4-FFF2-40B4-BE49-F238E27FC236}">
                <a16:creationId xmlns:a16="http://schemas.microsoft.com/office/drawing/2014/main" id="{F7CCF82A-4490-0644-8968-C198DF5F3F30}"/>
              </a:ext>
            </a:extLst>
          </p:cNvPr>
          <p:cNvPicPr>
            <a:picLocks noChangeAspect="1"/>
          </p:cNvPicPr>
          <p:nvPr userDrawn="1"/>
        </p:nvPicPr>
        <p:blipFill>
          <a:blip r:embed="rId3"/>
          <a:stretch>
            <a:fillRect/>
          </a:stretch>
        </p:blipFill>
        <p:spPr>
          <a:xfrm>
            <a:off x="9909200" y="365126"/>
            <a:ext cx="1772652" cy="449072"/>
          </a:xfrm>
          <a:prstGeom prst="rect">
            <a:avLst/>
          </a:prstGeom>
        </p:spPr>
      </p:pic>
      <p:pic>
        <p:nvPicPr>
          <p:cNvPr id="13" name="Picture 12">
            <a:extLst>
              <a:ext uri="{FF2B5EF4-FFF2-40B4-BE49-F238E27FC236}">
                <a16:creationId xmlns:a16="http://schemas.microsoft.com/office/drawing/2014/main" id="{76EEF212-16FA-C546-A6BD-253C80A1A8FF}"/>
              </a:ext>
            </a:extLst>
          </p:cNvPr>
          <p:cNvPicPr>
            <a:picLocks noChangeAspect="1"/>
          </p:cNvPicPr>
          <p:nvPr userDrawn="1"/>
        </p:nvPicPr>
        <p:blipFill rotWithShape="1">
          <a:blip r:embed="rId4"/>
          <a:srcRect l="75552" t="60520" r="3438" b="3809"/>
          <a:stretch/>
        </p:blipFill>
        <p:spPr>
          <a:xfrm rot="10800000">
            <a:off x="-1" y="-2"/>
            <a:ext cx="2268187" cy="2166103"/>
          </a:xfrm>
          <a:prstGeom prst="rect">
            <a:avLst/>
          </a:prstGeom>
        </p:spPr>
      </p:pic>
      <p:sp>
        <p:nvSpPr>
          <p:cNvPr id="17" name="Slide Number Placeholder 5">
            <a:extLst>
              <a:ext uri="{FF2B5EF4-FFF2-40B4-BE49-F238E27FC236}">
                <a16:creationId xmlns:a16="http://schemas.microsoft.com/office/drawing/2014/main" id="{0BDEF14E-4027-D643-9DE2-F177FE226270}"/>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171085857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able 1">
    <p:spTree>
      <p:nvGrpSpPr>
        <p:cNvPr id="1" name=""/>
        <p:cNvGrpSpPr/>
        <p:nvPr/>
      </p:nvGrpSpPr>
      <p:grpSpPr>
        <a:xfrm>
          <a:off x="0" y="0"/>
          <a:ext cx="0" cy="0"/>
          <a:chOff x="0" y="0"/>
          <a:chExt cx="0" cy="0"/>
        </a:xfrm>
      </p:grpSpPr>
      <p:sp>
        <p:nvSpPr>
          <p:cNvPr id="11" name="Slide Number Placeholder 5">
            <a:extLst>
              <a:ext uri="{FF2B5EF4-FFF2-40B4-BE49-F238E27FC236}">
                <a16:creationId xmlns:a16="http://schemas.microsoft.com/office/drawing/2014/main" id="{4AC7BB94-D444-F441-A88C-76F7DDCDC5EB}"/>
              </a:ext>
            </a:extLst>
          </p:cNvPr>
          <p:cNvSpPr>
            <a:spLocks noGrp="1"/>
          </p:cNvSpPr>
          <p:nvPr>
            <p:ph type="sldNum" sz="quarter" idx="12"/>
          </p:nvPr>
        </p:nvSpPr>
        <p:spPr>
          <a:xfrm>
            <a:off x="9029700" y="6356351"/>
            <a:ext cx="2743200" cy="365125"/>
          </a:xfrm>
          <a:prstGeom prst="rect">
            <a:avLst/>
          </a:prstGeom>
        </p:spPr>
        <p:txBody>
          <a:bodyPr/>
          <a:lstStyle/>
          <a:p>
            <a:fld id="{B6A95138-A96E-2F42-A959-2EFD44FE4AB7}" type="slidenum">
              <a:rPr lang="en-US" smtClean="0"/>
              <a:t>‹#›</a:t>
            </a:fld>
            <a:endParaRPr lang="en-US" dirty="0"/>
          </a:p>
        </p:txBody>
      </p:sp>
      <p:sp>
        <p:nvSpPr>
          <p:cNvPr id="10" name="Footer Placeholder 4">
            <a:extLst>
              <a:ext uri="{FF2B5EF4-FFF2-40B4-BE49-F238E27FC236}">
                <a16:creationId xmlns:a16="http://schemas.microsoft.com/office/drawing/2014/main" id="{DBF8715D-4D79-7041-A43B-D5474972C918}"/>
              </a:ext>
            </a:extLst>
          </p:cNvPr>
          <p:cNvSpPr>
            <a:spLocks noGrp="1"/>
          </p:cNvSpPr>
          <p:nvPr>
            <p:ph type="ftr" sz="quarter" idx="3"/>
          </p:nvPr>
        </p:nvSpPr>
        <p:spPr>
          <a:xfrm>
            <a:off x="419101" y="6356351"/>
            <a:ext cx="3735457" cy="365125"/>
          </a:xfrm>
          <a:prstGeom prst="rect">
            <a:avLst/>
          </a:prstGeom>
        </p:spPr>
        <p:txBody>
          <a:bodyPr vert="horz" lIns="91440" tIns="45720" rIns="91440" bIns="45720" rtlCol="0" anchor="ctr"/>
          <a:lstStyle>
            <a:lvl1pPr algn="l">
              <a:defRPr sz="881"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pic>
        <p:nvPicPr>
          <p:cNvPr id="9" name="Picture 8">
            <a:extLst>
              <a:ext uri="{FF2B5EF4-FFF2-40B4-BE49-F238E27FC236}">
                <a16:creationId xmlns:a16="http://schemas.microsoft.com/office/drawing/2014/main" id="{D194B4B0-788D-CC4A-BD6F-E27A18377A01}"/>
              </a:ext>
            </a:extLst>
          </p:cNvPr>
          <p:cNvPicPr>
            <a:picLocks/>
          </p:cNvPicPr>
          <p:nvPr userDrawn="1"/>
        </p:nvPicPr>
        <p:blipFill>
          <a:blip r:embed="rId3"/>
          <a:stretch>
            <a:fillRect/>
          </a:stretch>
        </p:blipFill>
        <p:spPr>
          <a:xfrm>
            <a:off x="2469" y="5"/>
            <a:ext cx="12188952" cy="1143000"/>
          </a:xfrm>
          <a:prstGeom prst="rect">
            <a:avLst/>
          </a:prstGeom>
        </p:spPr>
      </p:pic>
      <p:pic>
        <p:nvPicPr>
          <p:cNvPr id="7" name="Picture 6">
            <a:extLst>
              <a:ext uri="{FF2B5EF4-FFF2-40B4-BE49-F238E27FC236}">
                <a16:creationId xmlns:a16="http://schemas.microsoft.com/office/drawing/2014/main" id="{18DE245B-4FD3-2740-8BED-8269A8D5C217}"/>
              </a:ext>
            </a:extLst>
          </p:cNvPr>
          <p:cNvPicPr>
            <a:picLocks noChangeAspect="1"/>
          </p:cNvPicPr>
          <p:nvPr userDrawn="1"/>
        </p:nvPicPr>
        <p:blipFill>
          <a:blip r:embed="rId4"/>
          <a:stretch>
            <a:fillRect/>
          </a:stretch>
        </p:blipFill>
        <p:spPr>
          <a:xfrm>
            <a:off x="9909198" y="365126"/>
            <a:ext cx="1772656" cy="449073"/>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a:prstGeom prst="rect">
            <a:avLst/>
          </a:prstGeom>
        </p:spPr>
        <p:txBody>
          <a:bodyPr>
            <a:noAutofit/>
          </a:bodyPr>
          <a:lstStyle>
            <a:lvl1pPr>
              <a:defRPr sz="4000">
                <a:solidFill>
                  <a:schemeClr val="bg1"/>
                </a:solidFill>
              </a:defRPr>
            </a:lvl1pPr>
          </a:lstStyle>
          <a:p>
            <a:r>
              <a:rPr lang="en-US"/>
              <a:t>Click to edit Master title style</a:t>
            </a:r>
            <a:endParaRPr lang="en-US" dirty="0"/>
          </a:p>
        </p:txBody>
      </p:sp>
    </p:spTree>
    <p:custDataLst>
      <p:tags r:id="rId1"/>
    </p:custDataLst>
    <p:extLst>
      <p:ext uri="{BB962C8B-B14F-4D97-AF65-F5344CB8AC3E}">
        <p14:creationId xmlns:p14="http://schemas.microsoft.com/office/powerpoint/2010/main" val="253950860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able 2">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194B4B0-788D-CC4A-BD6F-E27A18377A01}"/>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a:prstGeom prst="rect">
            <a:avLst/>
          </a:prstGeom>
        </p:spPr>
        <p:txBody>
          <a:bodyPr>
            <a:noAutofit/>
          </a:bodyPr>
          <a:lstStyle>
            <a:lvl1pPr>
              <a:defRPr sz="4000">
                <a:solidFill>
                  <a:schemeClr val="bg1"/>
                </a:solidFill>
              </a:defRPr>
            </a:lvl1pPr>
          </a:lstStyle>
          <a:p>
            <a:r>
              <a:rPr lang="en-US"/>
              <a:t>Click to edit Master title style</a:t>
            </a:r>
            <a:endParaRPr lang="en-US" dirty="0"/>
          </a:p>
        </p:txBody>
      </p:sp>
      <p:sp>
        <p:nvSpPr>
          <p:cNvPr id="10" name="Footer Placeholder 4">
            <a:extLst>
              <a:ext uri="{FF2B5EF4-FFF2-40B4-BE49-F238E27FC236}">
                <a16:creationId xmlns:a16="http://schemas.microsoft.com/office/drawing/2014/main" id="{DBF8715D-4D79-7041-A43B-D5474972C918}"/>
              </a:ext>
            </a:extLst>
          </p:cNvPr>
          <p:cNvSpPr>
            <a:spLocks noGrp="1"/>
          </p:cNvSpPr>
          <p:nvPr>
            <p:ph type="ftr" sz="quarter" idx="3"/>
          </p:nvPr>
        </p:nvSpPr>
        <p:spPr>
          <a:xfrm>
            <a:off x="419101" y="6356351"/>
            <a:ext cx="3735457" cy="365125"/>
          </a:xfrm>
          <a:prstGeom prst="rect">
            <a:avLst/>
          </a:prstGeom>
        </p:spPr>
        <p:txBody>
          <a:bodyPr vert="horz" lIns="91440" tIns="45720" rIns="91440" bIns="45720" rtlCol="0" anchor="ctr"/>
          <a:lstStyle>
            <a:lvl1pPr algn="l">
              <a:defRPr sz="881"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sp>
        <p:nvSpPr>
          <p:cNvPr id="11" name="Slide Number Placeholder 5">
            <a:extLst>
              <a:ext uri="{FF2B5EF4-FFF2-40B4-BE49-F238E27FC236}">
                <a16:creationId xmlns:a16="http://schemas.microsoft.com/office/drawing/2014/main" id="{4AC7BB94-D444-F441-A88C-76F7DDCDC5EB}"/>
              </a:ext>
            </a:extLst>
          </p:cNvPr>
          <p:cNvSpPr>
            <a:spLocks noGrp="1"/>
          </p:cNvSpPr>
          <p:nvPr>
            <p:ph type="sldNum" sz="quarter" idx="12"/>
          </p:nvPr>
        </p:nvSpPr>
        <p:spPr>
          <a:xfrm>
            <a:off x="9029700" y="6356351"/>
            <a:ext cx="2743200" cy="365125"/>
          </a:xfrm>
          <a:prstGeom prst="rect">
            <a:avLst/>
          </a:prstGeom>
        </p:spPr>
        <p:txBody>
          <a:bodyPr/>
          <a:lstStyle/>
          <a:p>
            <a:fld id="{B6A95138-A96E-2F42-A959-2EFD44FE4AB7}" type="slidenum">
              <a:rPr lang="en-US" smtClean="0"/>
              <a:t>‹#›</a:t>
            </a:fld>
            <a:endParaRPr lang="en-US" dirty="0"/>
          </a:p>
        </p:txBody>
      </p:sp>
      <p:pic>
        <p:nvPicPr>
          <p:cNvPr id="8" name="Picture 7">
            <a:extLst>
              <a:ext uri="{FF2B5EF4-FFF2-40B4-BE49-F238E27FC236}">
                <a16:creationId xmlns:a16="http://schemas.microsoft.com/office/drawing/2014/main" id="{FE4A4D56-E7FB-BE4E-A7A1-0A8FD1819058}"/>
              </a:ext>
            </a:extLst>
          </p:cNvPr>
          <p:cNvPicPr>
            <a:picLocks noChangeAspect="1"/>
          </p:cNvPicPr>
          <p:nvPr userDrawn="1"/>
        </p:nvPicPr>
        <p:blipFill>
          <a:blip r:embed="rId4"/>
          <a:stretch>
            <a:fillRect/>
          </a:stretch>
        </p:blipFill>
        <p:spPr>
          <a:xfrm>
            <a:off x="9909198" y="365126"/>
            <a:ext cx="1772656" cy="449073"/>
          </a:xfrm>
          <a:prstGeom prst="rect">
            <a:avLst/>
          </a:prstGeom>
        </p:spPr>
      </p:pic>
    </p:spTree>
    <p:custDataLst>
      <p:tags r:id="rId1"/>
    </p:custDataLst>
    <p:extLst>
      <p:ext uri="{BB962C8B-B14F-4D97-AF65-F5344CB8AC3E}">
        <p14:creationId xmlns:p14="http://schemas.microsoft.com/office/powerpoint/2010/main" val="189352917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able 3">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194B4B0-788D-CC4A-BD6F-E27A18377A01}"/>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a:prstGeom prst="rect">
            <a:avLst/>
          </a:prstGeom>
        </p:spPr>
        <p:txBody>
          <a:bodyPr>
            <a:noAutofit/>
          </a:bodyPr>
          <a:lstStyle>
            <a:lvl1pPr>
              <a:defRPr sz="4000">
                <a:solidFill>
                  <a:schemeClr val="bg1"/>
                </a:solidFill>
              </a:defRPr>
            </a:lvl1pPr>
          </a:lstStyle>
          <a:p>
            <a:r>
              <a:rPr lang="en-US"/>
              <a:t>Click to edit Master title style</a:t>
            </a:r>
            <a:endParaRPr lang="en-US" dirty="0"/>
          </a:p>
        </p:txBody>
      </p:sp>
      <p:sp>
        <p:nvSpPr>
          <p:cNvPr id="10" name="Footer Placeholder 4">
            <a:extLst>
              <a:ext uri="{FF2B5EF4-FFF2-40B4-BE49-F238E27FC236}">
                <a16:creationId xmlns:a16="http://schemas.microsoft.com/office/drawing/2014/main" id="{DBF8715D-4D79-7041-A43B-D5474972C918}"/>
              </a:ext>
            </a:extLst>
          </p:cNvPr>
          <p:cNvSpPr>
            <a:spLocks noGrp="1"/>
          </p:cNvSpPr>
          <p:nvPr>
            <p:ph type="ftr" sz="quarter" idx="3"/>
          </p:nvPr>
        </p:nvSpPr>
        <p:spPr>
          <a:xfrm>
            <a:off x="419101" y="6356351"/>
            <a:ext cx="3735457" cy="365125"/>
          </a:xfrm>
          <a:prstGeom prst="rect">
            <a:avLst/>
          </a:prstGeom>
        </p:spPr>
        <p:txBody>
          <a:bodyPr vert="horz" lIns="91440" tIns="45720" rIns="91440" bIns="45720" rtlCol="0" anchor="ctr"/>
          <a:lstStyle>
            <a:lvl1pPr algn="l">
              <a:defRPr sz="881"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sp>
        <p:nvSpPr>
          <p:cNvPr id="11" name="Slide Number Placeholder 5">
            <a:extLst>
              <a:ext uri="{FF2B5EF4-FFF2-40B4-BE49-F238E27FC236}">
                <a16:creationId xmlns:a16="http://schemas.microsoft.com/office/drawing/2014/main" id="{4AC7BB94-D444-F441-A88C-76F7DDCDC5EB}"/>
              </a:ext>
            </a:extLst>
          </p:cNvPr>
          <p:cNvSpPr>
            <a:spLocks noGrp="1"/>
          </p:cNvSpPr>
          <p:nvPr>
            <p:ph type="sldNum" sz="quarter" idx="12"/>
          </p:nvPr>
        </p:nvSpPr>
        <p:spPr>
          <a:xfrm>
            <a:off x="9029700" y="6356351"/>
            <a:ext cx="2743200" cy="365125"/>
          </a:xfrm>
          <a:prstGeom prst="rect">
            <a:avLst/>
          </a:prstGeom>
        </p:spPr>
        <p:txBody>
          <a:bodyPr/>
          <a:lstStyle/>
          <a:p>
            <a:fld id="{B6A95138-A96E-2F42-A959-2EFD44FE4AB7}" type="slidenum">
              <a:rPr lang="en-US" smtClean="0"/>
              <a:t>‹#›</a:t>
            </a:fld>
            <a:endParaRPr lang="en-US" dirty="0"/>
          </a:p>
        </p:txBody>
      </p:sp>
      <p:pic>
        <p:nvPicPr>
          <p:cNvPr id="8" name="Picture 7">
            <a:extLst>
              <a:ext uri="{FF2B5EF4-FFF2-40B4-BE49-F238E27FC236}">
                <a16:creationId xmlns:a16="http://schemas.microsoft.com/office/drawing/2014/main" id="{8DBCFF47-80C8-FA4F-9A18-B92FA7DC4DF7}"/>
              </a:ext>
            </a:extLst>
          </p:cNvPr>
          <p:cNvPicPr>
            <a:picLocks noChangeAspect="1"/>
          </p:cNvPicPr>
          <p:nvPr userDrawn="1"/>
        </p:nvPicPr>
        <p:blipFill>
          <a:blip r:embed="rId4"/>
          <a:stretch>
            <a:fillRect/>
          </a:stretch>
        </p:blipFill>
        <p:spPr>
          <a:xfrm>
            <a:off x="9909198" y="365126"/>
            <a:ext cx="1772656" cy="449073"/>
          </a:xfrm>
          <a:prstGeom prst="rect">
            <a:avLst/>
          </a:prstGeom>
        </p:spPr>
      </p:pic>
    </p:spTree>
    <p:custDataLst>
      <p:tags r:id="rId1"/>
    </p:custDataLst>
    <p:extLst>
      <p:ext uri="{BB962C8B-B14F-4D97-AF65-F5344CB8AC3E}">
        <p14:creationId xmlns:p14="http://schemas.microsoft.com/office/powerpoint/2010/main" val="193699137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194B4B0-788D-CC4A-BD6F-E27A18377A01}"/>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sp>
        <p:nvSpPr>
          <p:cNvPr id="8" name="Slide Number Placeholder 5">
            <a:extLst>
              <a:ext uri="{FF2B5EF4-FFF2-40B4-BE49-F238E27FC236}">
                <a16:creationId xmlns:a16="http://schemas.microsoft.com/office/drawing/2014/main" id="{0BDEF14E-4027-D643-9DE2-F177FE226270}"/>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
        <p:nvSpPr>
          <p:cNvPr id="10" name="Footer Placeholder 4">
            <a:extLst>
              <a:ext uri="{FF2B5EF4-FFF2-40B4-BE49-F238E27FC236}">
                <a16:creationId xmlns:a16="http://schemas.microsoft.com/office/drawing/2014/main" id="{DBF8715D-4D79-7041-A43B-D5474972C918}"/>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pic>
        <p:nvPicPr>
          <p:cNvPr id="11" name="Picture 10">
            <a:extLst>
              <a:ext uri="{FF2B5EF4-FFF2-40B4-BE49-F238E27FC236}">
                <a16:creationId xmlns:a16="http://schemas.microsoft.com/office/drawing/2014/main" id="{BE6AEB20-C247-9049-A91B-EA79979980DA}"/>
              </a:ext>
            </a:extLst>
          </p:cNvPr>
          <p:cNvPicPr>
            <a:picLocks noChangeAspect="1"/>
          </p:cNvPicPr>
          <p:nvPr userDrawn="1"/>
        </p:nvPicPr>
        <p:blipFill>
          <a:blip r:embed="rId4"/>
          <a:stretch>
            <a:fillRect/>
          </a:stretch>
        </p:blipFill>
        <p:spPr>
          <a:xfrm>
            <a:off x="9909198" y="365126"/>
            <a:ext cx="1772656" cy="449073"/>
          </a:xfrm>
          <a:prstGeom prst="rect">
            <a:avLst/>
          </a:prstGeom>
        </p:spPr>
      </p:pic>
    </p:spTree>
    <p:custDataLst>
      <p:tags r:id="rId1"/>
    </p:custDataLst>
    <p:extLst>
      <p:ext uri="{BB962C8B-B14F-4D97-AF65-F5344CB8AC3E}">
        <p14:creationId xmlns:p14="http://schemas.microsoft.com/office/powerpoint/2010/main" val="51190486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p:spPr>
        <p:txBody>
          <a:bodyPr>
            <a:noAutofit/>
          </a:bodyPr>
          <a:lstStyle>
            <a:lvl1pPr>
              <a:defRPr sz="4000">
                <a:solidFill>
                  <a:schemeClr val="tx1"/>
                </a:solidFill>
              </a:defRPr>
            </a:lvl1pPr>
          </a:lstStyle>
          <a:p>
            <a:r>
              <a:rPr lang="en-US"/>
              <a:t>Click to edit Master title style</a:t>
            </a:r>
            <a:endParaRPr lang="en-US" dirty="0"/>
          </a:p>
        </p:txBody>
      </p:sp>
      <p:sp>
        <p:nvSpPr>
          <p:cNvPr id="10" name="Footer Placeholder 4">
            <a:extLst>
              <a:ext uri="{FF2B5EF4-FFF2-40B4-BE49-F238E27FC236}">
                <a16:creationId xmlns:a16="http://schemas.microsoft.com/office/drawing/2014/main" id="{DBF8715D-4D79-7041-A43B-D5474972C918}"/>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pic>
        <p:nvPicPr>
          <p:cNvPr id="7" name="Picture 6">
            <a:extLst>
              <a:ext uri="{FF2B5EF4-FFF2-40B4-BE49-F238E27FC236}">
                <a16:creationId xmlns:a16="http://schemas.microsoft.com/office/drawing/2014/main" id="{1FCA25A4-C80D-FC44-8153-D8376A9E41FE}"/>
              </a:ext>
            </a:extLst>
          </p:cNvPr>
          <p:cNvPicPr>
            <a:picLocks noChangeAspect="1"/>
          </p:cNvPicPr>
          <p:nvPr userDrawn="1"/>
        </p:nvPicPr>
        <p:blipFill>
          <a:blip r:embed="rId3"/>
          <a:stretch>
            <a:fillRect/>
          </a:stretch>
        </p:blipFill>
        <p:spPr>
          <a:xfrm>
            <a:off x="9909200" y="365125"/>
            <a:ext cx="1772652" cy="449072"/>
          </a:xfrm>
          <a:prstGeom prst="rect">
            <a:avLst/>
          </a:prstGeom>
        </p:spPr>
      </p:pic>
      <p:sp>
        <p:nvSpPr>
          <p:cNvPr id="9" name="Slide Number Placeholder 5">
            <a:extLst>
              <a:ext uri="{FF2B5EF4-FFF2-40B4-BE49-F238E27FC236}">
                <a16:creationId xmlns:a16="http://schemas.microsoft.com/office/drawing/2014/main" id="{A201426F-66D0-6C49-85B0-A8C2D43E6E2C}"/>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34500859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58223B2-799A-5246-A4C6-C8BB64215826}"/>
              </a:ext>
            </a:extLst>
          </p:cNvPr>
          <p:cNvSpPr/>
          <p:nvPr userDrawn="1"/>
        </p:nvSpPr>
        <p:spPr>
          <a:xfrm>
            <a:off x="0" y="0"/>
            <a:ext cx="12192000" cy="6858000"/>
          </a:xfrm>
          <a:prstGeom prst="rect">
            <a:avLst/>
          </a:prstGeom>
          <a:solidFill>
            <a:srgbClr val="232F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itle 1">
            <a:extLst>
              <a:ext uri="{FF2B5EF4-FFF2-40B4-BE49-F238E27FC236}">
                <a16:creationId xmlns:a16="http://schemas.microsoft.com/office/drawing/2014/main" id="{B407F2DB-F618-9B42-B761-D4AC79DC3498}"/>
              </a:ext>
            </a:extLst>
          </p:cNvPr>
          <p:cNvSpPr>
            <a:spLocks noGrp="1"/>
          </p:cNvSpPr>
          <p:nvPr>
            <p:ph type="title"/>
          </p:nvPr>
        </p:nvSpPr>
        <p:spPr>
          <a:xfrm>
            <a:off x="419100" y="3191940"/>
            <a:ext cx="11353800" cy="474119"/>
          </a:xfrm>
        </p:spPr>
        <p:txBody>
          <a:bodyPr>
            <a:noAutofit/>
          </a:bodyPr>
          <a:lstStyle>
            <a:lvl1pPr>
              <a:defRPr sz="6000">
                <a:solidFill>
                  <a:schemeClr val="bg1"/>
                </a:solidFill>
              </a:defRPr>
            </a:lvl1pPr>
          </a:lstStyle>
          <a:p>
            <a:r>
              <a:rPr lang="en-US"/>
              <a:t>Click to edit Master title style</a:t>
            </a:r>
            <a:endParaRPr lang="en-US" dirty="0"/>
          </a:p>
        </p:txBody>
      </p:sp>
      <p:sp>
        <p:nvSpPr>
          <p:cNvPr id="15" name="Text Placeholder 3">
            <a:extLst>
              <a:ext uri="{FF2B5EF4-FFF2-40B4-BE49-F238E27FC236}">
                <a16:creationId xmlns:a16="http://schemas.microsoft.com/office/drawing/2014/main" id="{7A5CC2AB-7462-6949-B0CC-D453D58B64D6}"/>
              </a:ext>
            </a:extLst>
          </p:cNvPr>
          <p:cNvSpPr>
            <a:spLocks noGrp="1"/>
          </p:cNvSpPr>
          <p:nvPr>
            <p:ph type="body" sz="quarter" idx="10" hasCustomPrompt="1"/>
          </p:nvPr>
        </p:nvSpPr>
        <p:spPr>
          <a:xfrm>
            <a:off x="419100" y="2554356"/>
            <a:ext cx="8059738" cy="488498"/>
          </a:xfrm>
        </p:spPr>
        <p:txBody>
          <a:bodyPr>
            <a:normAutofit/>
          </a:bodyPr>
          <a:lstStyle>
            <a:lvl1pPr marL="0" indent="0">
              <a:buNone/>
              <a:defRPr sz="2000" b="0" spc="30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TITLE STYLE</a:t>
            </a:r>
          </a:p>
        </p:txBody>
      </p:sp>
      <p:sp>
        <p:nvSpPr>
          <p:cNvPr id="6" name="Footer Placeholder 4">
            <a:extLst>
              <a:ext uri="{FF2B5EF4-FFF2-40B4-BE49-F238E27FC236}">
                <a16:creationId xmlns:a16="http://schemas.microsoft.com/office/drawing/2014/main" id="{6636900F-FBBE-9846-A194-AC5CF173B39F}"/>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pic>
        <p:nvPicPr>
          <p:cNvPr id="8" name="Picture 7">
            <a:extLst>
              <a:ext uri="{FF2B5EF4-FFF2-40B4-BE49-F238E27FC236}">
                <a16:creationId xmlns:a16="http://schemas.microsoft.com/office/drawing/2014/main" id="{68A38432-CE99-3E4B-B087-73EB0F09CDB2}"/>
              </a:ext>
            </a:extLst>
          </p:cNvPr>
          <p:cNvPicPr>
            <a:picLocks noChangeAspect="1"/>
          </p:cNvPicPr>
          <p:nvPr userDrawn="1"/>
        </p:nvPicPr>
        <p:blipFill>
          <a:blip r:embed="rId3"/>
          <a:stretch>
            <a:fillRect/>
          </a:stretch>
        </p:blipFill>
        <p:spPr>
          <a:xfrm>
            <a:off x="9931098" y="6089839"/>
            <a:ext cx="1772656" cy="449073"/>
          </a:xfrm>
          <a:prstGeom prst="rect">
            <a:avLst/>
          </a:prstGeom>
        </p:spPr>
      </p:pic>
    </p:spTree>
    <p:custDataLst>
      <p:tags r:id="rId1"/>
    </p:custDataLst>
    <p:extLst>
      <p:ext uri="{BB962C8B-B14F-4D97-AF65-F5344CB8AC3E}">
        <p14:creationId xmlns:p14="http://schemas.microsoft.com/office/powerpoint/2010/main" val="423169579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iagram">
    <p:spTree>
      <p:nvGrpSpPr>
        <p:cNvPr id="1" name=""/>
        <p:cNvGrpSpPr/>
        <p:nvPr/>
      </p:nvGrpSpPr>
      <p:grpSpPr>
        <a:xfrm>
          <a:off x="0" y="0"/>
          <a:ext cx="0" cy="0"/>
          <a:chOff x="0" y="0"/>
          <a:chExt cx="0" cy="0"/>
        </a:xfrm>
      </p:grpSpPr>
      <p:sp>
        <p:nvSpPr>
          <p:cNvPr id="10" name="Footer Placeholder 4">
            <a:extLst>
              <a:ext uri="{FF2B5EF4-FFF2-40B4-BE49-F238E27FC236}">
                <a16:creationId xmlns:a16="http://schemas.microsoft.com/office/drawing/2014/main" id="{F86437D1-E7F9-2F42-864E-95D935B7DAF8}"/>
              </a:ext>
            </a:extLst>
          </p:cNvPr>
          <p:cNvSpPr>
            <a:spLocks noGrp="1"/>
          </p:cNvSpPr>
          <p:nvPr>
            <p:ph type="ftr" sz="quarter" idx="3"/>
          </p:nvPr>
        </p:nvSpPr>
        <p:spPr>
          <a:xfrm>
            <a:off x="419099"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sp>
        <p:nvSpPr>
          <p:cNvPr id="7" name="Slide Number Placeholder 5">
            <a:extLst>
              <a:ext uri="{FF2B5EF4-FFF2-40B4-BE49-F238E27FC236}">
                <a16:creationId xmlns:a16="http://schemas.microsoft.com/office/drawing/2014/main" id="{45F76685-5779-5D40-A261-B0BC701B3745}"/>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pic>
        <p:nvPicPr>
          <p:cNvPr id="6" name="Picture 5">
            <a:extLst>
              <a:ext uri="{FF2B5EF4-FFF2-40B4-BE49-F238E27FC236}">
                <a16:creationId xmlns:a16="http://schemas.microsoft.com/office/drawing/2014/main" id="{40DE264E-2087-B647-8F60-282FE0A1DE11}"/>
              </a:ext>
            </a:extLst>
          </p:cNvPr>
          <p:cNvPicPr>
            <a:picLocks noChangeAspect="1"/>
          </p:cNvPicPr>
          <p:nvPr userDrawn="1"/>
        </p:nvPicPr>
        <p:blipFill>
          <a:blip r:embed="rId3"/>
          <a:stretch>
            <a:fillRect/>
          </a:stretch>
        </p:blipFill>
        <p:spPr>
          <a:xfrm>
            <a:off x="9909200" y="365125"/>
            <a:ext cx="1772652" cy="449072"/>
          </a:xfrm>
          <a:prstGeom prst="rect">
            <a:avLst/>
          </a:prstGeom>
        </p:spPr>
      </p:pic>
    </p:spTree>
    <p:custDataLst>
      <p:tags r:id="rId1"/>
    </p:custDataLst>
    <p:extLst>
      <p:ext uri="{BB962C8B-B14F-4D97-AF65-F5344CB8AC3E}">
        <p14:creationId xmlns:p14="http://schemas.microsoft.com/office/powerpoint/2010/main" val="401828237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8298180" cy="474119"/>
          </a:xfrm>
          <a:prstGeom prst="rect">
            <a:avLst/>
          </a:prstGeom>
        </p:spPr>
        <p:txBody>
          <a:bodyPr>
            <a:noAutofit/>
          </a:bodyPr>
          <a:lstStyle>
            <a:lvl1pPr>
              <a:defRPr sz="4000">
                <a:solidFill>
                  <a:schemeClr val="tx1"/>
                </a:solidFill>
              </a:defRPr>
            </a:lvl1pPr>
          </a:lstStyle>
          <a:p>
            <a:r>
              <a:rPr lang="en-US"/>
              <a:t>Click to edit Master title style</a:t>
            </a:r>
            <a:endParaRPr lang="en-US" dirty="0"/>
          </a:p>
        </p:txBody>
      </p:sp>
      <p:sp>
        <p:nvSpPr>
          <p:cNvPr id="9" name="Slide Number Placeholder 5">
            <a:extLst>
              <a:ext uri="{FF2B5EF4-FFF2-40B4-BE49-F238E27FC236}">
                <a16:creationId xmlns:a16="http://schemas.microsoft.com/office/drawing/2014/main" id="{A201426F-66D0-6C49-85B0-A8C2D43E6E2C}"/>
              </a:ext>
            </a:extLst>
          </p:cNvPr>
          <p:cNvSpPr>
            <a:spLocks noGrp="1"/>
          </p:cNvSpPr>
          <p:nvPr>
            <p:ph type="sldNum" sz="quarter" idx="12"/>
          </p:nvPr>
        </p:nvSpPr>
        <p:spPr>
          <a:xfrm>
            <a:off x="9029700" y="6356351"/>
            <a:ext cx="2743200" cy="365125"/>
          </a:xfrm>
          <a:prstGeom prst="rect">
            <a:avLst/>
          </a:prstGeom>
        </p:spPr>
        <p:txBody>
          <a:bodyPr/>
          <a:lstStyle/>
          <a:p>
            <a:fld id="{B6A95138-A96E-2F42-A959-2EFD44FE4AB7}" type="slidenum">
              <a:rPr lang="en-US" smtClean="0"/>
              <a:t>‹#›</a:t>
            </a:fld>
            <a:endParaRPr lang="en-US" dirty="0"/>
          </a:p>
        </p:txBody>
      </p:sp>
      <p:sp>
        <p:nvSpPr>
          <p:cNvPr id="17" name="Text Placeholder 3">
            <a:extLst>
              <a:ext uri="{FF2B5EF4-FFF2-40B4-BE49-F238E27FC236}">
                <a16:creationId xmlns:a16="http://schemas.microsoft.com/office/drawing/2014/main" id="{AA58D57C-542E-8B46-AF4A-1CE98190E16A}"/>
              </a:ext>
            </a:extLst>
          </p:cNvPr>
          <p:cNvSpPr>
            <a:spLocks noGrp="1"/>
          </p:cNvSpPr>
          <p:nvPr>
            <p:ph type="body" sz="quarter" idx="15"/>
          </p:nvPr>
        </p:nvSpPr>
        <p:spPr>
          <a:xfrm>
            <a:off x="6076191" y="1803345"/>
            <a:ext cx="2656066" cy="1879131"/>
          </a:xfrm>
          <a:prstGeom prst="rect">
            <a:avLst/>
          </a:prstGeom>
        </p:spPr>
        <p:txBody>
          <a:bodyPr>
            <a:normAutofit/>
          </a:bodyPr>
          <a:lstStyle>
            <a:lvl1pPr marL="0" indent="0">
              <a:lnSpc>
                <a:spcPct val="100000"/>
              </a:lnSpc>
              <a:buNone/>
              <a:defRPr sz="1867"/>
            </a:lvl1pPr>
          </a:lstStyle>
          <a:p>
            <a:pPr lvl="0"/>
            <a:r>
              <a:rPr lang="en-US"/>
              <a:t>Click to edit Master text styles</a:t>
            </a:r>
          </a:p>
        </p:txBody>
      </p:sp>
      <p:sp>
        <p:nvSpPr>
          <p:cNvPr id="19" name="Text Placeholder 3">
            <a:extLst>
              <a:ext uri="{FF2B5EF4-FFF2-40B4-BE49-F238E27FC236}">
                <a16:creationId xmlns:a16="http://schemas.microsoft.com/office/drawing/2014/main" id="{C3946CAB-375A-5941-A392-14D805556B47}"/>
              </a:ext>
            </a:extLst>
          </p:cNvPr>
          <p:cNvSpPr>
            <a:spLocks noGrp="1"/>
          </p:cNvSpPr>
          <p:nvPr>
            <p:ph type="body" sz="quarter" idx="16"/>
          </p:nvPr>
        </p:nvSpPr>
        <p:spPr>
          <a:xfrm>
            <a:off x="3251457" y="1803345"/>
            <a:ext cx="2656066" cy="1879131"/>
          </a:xfrm>
          <a:prstGeom prst="rect">
            <a:avLst/>
          </a:prstGeom>
        </p:spPr>
        <p:txBody>
          <a:bodyPr>
            <a:normAutofit/>
          </a:bodyPr>
          <a:lstStyle>
            <a:lvl1pPr marL="0" indent="0">
              <a:lnSpc>
                <a:spcPct val="100000"/>
              </a:lnSpc>
              <a:buNone/>
              <a:defRPr sz="1867"/>
            </a:lvl1pPr>
          </a:lstStyle>
          <a:p>
            <a:pPr lvl="0"/>
            <a:r>
              <a:rPr lang="en-US"/>
              <a:t>Click to edit Master text styles</a:t>
            </a:r>
          </a:p>
        </p:txBody>
      </p:sp>
      <p:sp>
        <p:nvSpPr>
          <p:cNvPr id="20" name="Text Placeholder 3">
            <a:extLst>
              <a:ext uri="{FF2B5EF4-FFF2-40B4-BE49-F238E27FC236}">
                <a16:creationId xmlns:a16="http://schemas.microsoft.com/office/drawing/2014/main" id="{35FC7C2C-C9CE-B747-AE44-A593EFEB0DEE}"/>
              </a:ext>
            </a:extLst>
          </p:cNvPr>
          <p:cNvSpPr>
            <a:spLocks noGrp="1"/>
          </p:cNvSpPr>
          <p:nvPr>
            <p:ph type="body" sz="quarter" idx="10" hasCustomPrompt="1"/>
          </p:nvPr>
        </p:nvSpPr>
        <p:spPr>
          <a:xfrm>
            <a:off x="419100" y="1340942"/>
            <a:ext cx="2656067" cy="390200"/>
          </a:xfrm>
          <a:prstGeom prst="rect">
            <a:avLst/>
          </a:prstGeom>
        </p:spPr>
        <p:txBody>
          <a:bodyPr>
            <a:normAutofit/>
          </a:bodyPr>
          <a:lstStyle>
            <a:lvl1pPr marL="0" indent="0">
              <a:buNone/>
              <a:defRPr sz="2000" b="0" spc="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Title</a:t>
            </a:r>
          </a:p>
        </p:txBody>
      </p:sp>
      <p:sp>
        <p:nvSpPr>
          <p:cNvPr id="22" name="Text Placeholder 3">
            <a:extLst>
              <a:ext uri="{FF2B5EF4-FFF2-40B4-BE49-F238E27FC236}">
                <a16:creationId xmlns:a16="http://schemas.microsoft.com/office/drawing/2014/main" id="{24CE8731-450D-3746-AF62-88C7CF836093}"/>
              </a:ext>
            </a:extLst>
          </p:cNvPr>
          <p:cNvSpPr>
            <a:spLocks noGrp="1"/>
          </p:cNvSpPr>
          <p:nvPr>
            <p:ph type="body" sz="quarter" idx="17"/>
          </p:nvPr>
        </p:nvSpPr>
        <p:spPr>
          <a:xfrm>
            <a:off x="419102" y="1803345"/>
            <a:ext cx="2656066" cy="1879131"/>
          </a:xfrm>
          <a:prstGeom prst="rect">
            <a:avLst/>
          </a:prstGeom>
        </p:spPr>
        <p:txBody>
          <a:bodyPr>
            <a:normAutofit/>
          </a:bodyPr>
          <a:lstStyle>
            <a:lvl1pPr marL="0" indent="0">
              <a:lnSpc>
                <a:spcPct val="100000"/>
              </a:lnSpc>
              <a:buNone/>
              <a:defRPr sz="1867"/>
            </a:lvl1pPr>
          </a:lstStyle>
          <a:p>
            <a:pPr lvl="0"/>
            <a:r>
              <a:rPr lang="en-US"/>
              <a:t>Click to edit Master text styles</a:t>
            </a:r>
          </a:p>
        </p:txBody>
      </p:sp>
      <p:sp>
        <p:nvSpPr>
          <p:cNvPr id="23" name="Rectangle 22">
            <a:extLst>
              <a:ext uri="{FF2B5EF4-FFF2-40B4-BE49-F238E27FC236}">
                <a16:creationId xmlns:a16="http://schemas.microsoft.com/office/drawing/2014/main" id="{95458110-5E55-0F46-BBF5-9C8F2C62151D}"/>
              </a:ext>
            </a:extLst>
          </p:cNvPr>
          <p:cNvSpPr/>
          <p:nvPr userDrawn="1"/>
        </p:nvSpPr>
        <p:spPr>
          <a:xfrm>
            <a:off x="9029701" y="0"/>
            <a:ext cx="3188474" cy="6875492"/>
          </a:xfrm>
          <a:prstGeom prst="rect">
            <a:avLst/>
          </a:prstGeom>
          <a:solidFill>
            <a:srgbClr val="232F3E"/>
          </a:solidFill>
          <a:ln w="9525" cap="flat" cmpd="sng" algn="ctr">
            <a:noFill/>
            <a:prstDash val="solid"/>
          </a:ln>
          <a:effectLst/>
        </p:spPr>
        <p:txBody>
          <a:bodyPr rtlCol="0" anchor="ctr"/>
          <a:lstStyle/>
          <a:p>
            <a:pPr marL="0" marR="0" lvl="0" indent="0" algn="ctr" defTabSz="447301" eaLnBrk="1" fontAlgn="auto" latinLnBrk="0" hangingPunct="1">
              <a:lnSpc>
                <a:spcPct val="100000"/>
              </a:lnSpc>
              <a:spcBef>
                <a:spcPts val="0"/>
              </a:spcBef>
              <a:spcAft>
                <a:spcPts val="0"/>
              </a:spcAft>
              <a:buClrTx/>
              <a:buSzTx/>
              <a:buFontTx/>
              <a:buNone/>
              <a:tabLst/>
              <a:defRPr/>
            </a:pPr>
            <a:endParaRPr kumimoji="0" lang="en-US" sz="1761" b="0" i="0" u="none" strike="noStrike" kern="0" cap="none" spc="0" normalizeH="0" baseline="0" noProof="0" dirty="0">
              <a:ln>
                <a:noFill/>
              </a:ln>
              <a:solidFill>
                <a:srgbClr val="FFFFFF"/>
              </a:solidFill>
              <a:effectLst/>
              <a:uLnTx/>
              <a:uFillTx/>
              <a:latin typeface="Amazon Ember Light" panose="020B0403020204020204" pitchFamily="34" charset="0"/>
              <a:ea typeface="+mn-ea"/>
              <a:cs typeface="+mn-cs"/>
            </a:endParaRPr>
          </a:p>
        </p:txBody>
      </p:sp>
      <p:sp>
        <p:nvSpPr>
          <p:cNvPr id="25" name="Rectangle 24">
            <a:extLst>
              <a:ext uri="{FF2B5EF4-FFF2-40B4-BE49-F238E27FC236}">
                <a16:creationId xmlns:a16="http://schemas.microsoft.com/office/drawing/2014/main" id="{3A3837C0-EFCF-E345-9E05-AF315FB06800}"/>
              </a:ext>
            </a:extLst>
          </p:cNvPr>
          <p:cNvSpPr/>
          <p:nvPr userDrawn="1"/>
        </p:nvSpPr>
        <p:spPr>
          <a:xfrm>
            <a:off x="0" y="4020640"/>
            <a:ext cx="9029700" cy="2837360"/>
          </a:xfrm>
          <a:prstGeom prst="rect">
            <a:avLst/>
          </a:prstGeom>
          <a:solidFill>
            <a:schemeClr val="tx2"/>
          </a:solidFill>
          <a:ln w="9525" cap="flat" cmpd="sng" algn="ctr">
            <a:noFill/>
            <a:prstDash val="solid"/>
          </a:ln>
          <a:effectLst/>
        </p:spPr>
        <p:txBody>
          <a:bodyPr rtlCol="0" anchor="ctr"/>
          <a:lstStyle/>
          <a:p>
            <a:pPr marL="0" marR="0" lvl="0" indent="0" algn="ctr" defTabSz="447301" eaLnBrk="1" fontAlgn="auto" latinLnBrk="0" hangingPunct="1">
              <a:lnSpc>
                <a:spcPct val="100000"/>
              </a:lnSpc>
              <a:spcBef>
                <a:spcPts val="0"/>
              </a:spcBef>
              <a:spcAft>
                <a:spcPts val="0"/>
              </a:spcAft>
              <a:buClrTx/>
              <a:buSzTx/>
              <a:buFontTx/>
              <a:buNone/>
              <a:tabLst/>
              <a:defRPr/>
            </a:pPr>
            <a:endParaRPr kumimoji="0" lang="en-US" sz="1761" b="0" i="0" u="none" strike="noStrike" kern="0" cap="none" spc="0" normalizeH="0" baseline="0" noProof="0" dirty="0">
              <a:ln>
                <a:noFill/>
              </a:ln>
              <a:solidFill>
                <a:srgbClr val="FFFFFF"/>
              </a:solidFill>
              <a:effectLst/>
              <a:uLnTx/>
              <a:uFillTx/>
              <a:latin typeface="Amazon Ember Light" panose="020B0403020204020204" pitchFamily="34" charset="0"/>
              <a:ea typeface="+mn-ea"/>
              <a:cs typeface="+mn-cs"/>
            </a:endParaRPr>
          </a:p>
        </p:txBody>
      </p:sp>
      <p:sp>
        <p:nvSpPr>
          <p:cNvPr id="26" name="Content Placeholder 25">
            <a:extLst>
              <a:ext uri="{FF2B5EF4-FFF2-40B4-BE49-F238E27FC236}">
                <a16:creationId xmlns:a16="http://schemas.microsoft.com/office/drawing/2014/main" id="{EBCAA55A-911D-184D-A1FD-A84004D395B2}"/>
              </a:ext>
            </a:extLst>
          </p:cNvPr>
          <p:cNvSpPr>
            <a:spLocks noGrp="1"/>
          </p:cNvSpPr>
          <p:nvPr>
            <p:ph sz="quarter" idx="18"/>
          </p:nvPr>
        </p:nvSpPr>
        <p:spPr>
          <a:xfrm>
            <a:off x="9327146" y="365126"/>
            <a:ext cx="2445755" cy="951555"/>
          </a:xfrm>
          <a:prstGeom prst="rect">
            <a:avLst/>
          </a:prstGeom>
          <a:solidFill>
            <a:schemeClr val="bg1"/>
          </a:solidFill>
        </p:spPr>
        <p:txBody>
          <a:bodyPr/>
          <a:lstStyle>
            <a:lvl1pPr marL="0" indent="0">
              <a:buNone/>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27" name="Text Placeholder 3">
            <a:extLst>
              <a:ext uri="{FF2B5EF4-FFF2-40B4-BE49-F238E27FC236}">
                <a16:creationId xmlns:a16="http://schemas.microsoft.com/office/drawing/2014/main" id="{8A3999B7-8C20-854D-A555-F37D032192AE}"/>
              </a:ext>
            </a:extLst>
          </p:cNvPr>
          <p:cNvSpPr>
            <a:spLocks noGrp="1"/>
          </p:cNvSpPr>
          <p:nvPr>
            <p:ph type="body" sz="quarter" idx="19" hasCustomPrompt="1"/>
          </p:nvPr>
        </p:nvSpPr>
        <p:spPr>
          <a:xfrm>
            <a:off x="3259838" y="1340942"/>
            <a:ext cx="2656067" cy="390200"/>
          </a:xfrm>
          <a:prstGeom prst="rect">
            <a:avLst/>
          </a:prstGeom>
        </p:spPr>
        <p:txBody>
          <a:bodyPr>
            <a:normAutofit/>
          </a:bodyPr>
          <a:lstStyle>
            <a:lvl1pPr marL="0" indent="0">
              <a:buNone/>
              <a:defRPr sz="2000" b="0" spc="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Title</a:t>
            </a:r>
          </a:p>
        </p:txBody>
      </p:sp>
      <p:sp>
        <p:nvSpPr>
          <p:cNvPr id="28" name="Text Placeholder 3">
            <a:extLst>
              <a:ext uri="{FF2B5EF4-FFF2-40B4-BE49-F238E27FC236}">
                <a16:creationId xmlns:a16="http://schemas.microsoft.com/office/drawing/2014/main" id="{38F7DDC9-AAC1-834E-B4EE-D42A0B1327C5}"/>
              </a:ext>
            </a:extLst>
          </p:cNvPr>
          <p:cNvSpPr>
            <a:spLocks noGrp="1"/>
          </p:cNvSpPr>
          <p:nvPr>
            <p:ph type="body" sz="quarter" idx="20" hasCustomPrompt="1"/>
          </p:nvPr>
        </p:nvSpPr>
        <p:spPr>
          <a:xfrm>
            <a:off x="6076190" y="1340942"/>
            <a:ext cx="2656067" cy="390200"/>
          </a:xfrm>
          <a:prstGeom prst="rect">
            <a:avLst/>
          </a:prstGeom>
        </p:spPr>
        <p:txBody>
          <a:bodyPr>
            <a:normAutofit/>
          </a:bodyPr>
          <a:lstStyle>
            <a:lvl1pPr marL="0" indent="0">
              <a:buNone/>
              <a:defRPr sz="2000" b="0" spc="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Title</a:t>
            </a:r>
          </a:p>
        </p:txBody>
      </p:sp>
      <p:sp>
        <p:nvSpPr>
          <p:cNvPr id="31" name="Text Placeholder 3">
            <a:extLst>
              <a:ext uri="{FF2B5EF4-FFF2-40B4-BE49-F238E27FC236}">
                <a16:creationId xmlns:a16="http://schemas.microsoft.com/office/drawing/2014/main" id="{957FAEDA-E06F-0246-AE0E-09DEF5D51275}"/>
              </a:ext>
            </a:extLst>
          </p:cNvPr>
          <p:cNvSpPr>
            <a:spLocks noGrp="1"/>
          </p:cNvSpPr>
          <p:nvPr>
            <p:ph type="body" sz="quarter" idx="22"/>
          </p:nvPr>
        </p:nvSpPr>
        <p:spPr>
          <a:xfrm>
            <a:off x="790222" y="4444327"/>
            <a:ext cx="7571082" cy="1311187"/>
          </a:xfrm>
          <a:prstGeom prst="rect">
            <a:avLst/>
          </a:prstGeom>
        </p:spPr>
        <p:txBody>
          <a:bodyPr>
            <a:normAutofit/>
          </a:bodyPr>
          <a:lstStyle>
            <a:lvl1pPr marL="0" indent="0">
              <a:buNone/>
              <a:defRPr sz="2400"/>
            </a:lvl1pPr>
          </a:lstStyle>
          <a:p>
            <a:pPr lvl="0"/>
            <a:r>
              <a:rPr lang="en-US"/>
              <a:t>Click to edit Master text styles</a:t>
            </a:r>
          </a:p>
        </p:txBody>
      </p:sp>
      <p:sp>
        <p:nvSpPr>
          <p:cNvPr id="32" name="Text Placeholder 3">
            <a:extLst>
              <a:ext uri="{FF2B5EF4-FFF2-40B4-BE49-F238E27FC236}">
                <a16:creationId xmlns:a16="http://schemas.microsoft.com/office/drawing/2014/main" id="{5DB1EEED-3A61-7145-8CB8-D64E8B31FE3F}"/>
              </a:ext>
            </a:extLst>
          </p:cNvPr>
          <p:cNvSpPr>
            <a:spLocks noGrp="1"/>
          </p:cNvSpPr>
          <p:nvPr>
            <p:ph type="body" sz="quarter" idx="23"/>
          </p:nvPr>
        </p:nvSpPr>
        <p:spPr>
          <a:xfrm>
            <a:off x="790222" y="5870446"/>
            <a:ext cx="7942034" cy="413702"/>
          </a:xfrm>
          <a:prstGeom prst="rect">
            <a:avLst/>
          </a:prstGeom>
        </p:spPr>
        <p:txBody>
          <a:bodyPr>
            <a:noAutofit/>
          </a:bodyPr>
          <a:lstStyle>
            <a:lvl1pPr marL="0" indent="0">
              <a:buNone/>
              <a:defRPr sz="2000" b="0">
                <a:solidFill>
                  <a:schemeClr val="tx1"/>
                </a:solidFill>
              </a:defRPr>
            </a:lvl1pPr>
          </a:lstStyle>
          <a:p>
            <a:pPr lvl="0"/>
            <a:r>
              <a:rPr lang="en-US"/>
              <a:t>Click to edit Master text styles</a:t>
            </a:r>
          </a:p>
        </p:txBody>
      </p:sp>
      <p:pic>
        <p:nvPicPr>
          <p:cNvPr id="16" name="Picture 15">
            <a:extLst>
              <a:ext uri="{FF2B5EF4-FFF2-40B4-BE49-F238E27FC236}">
                <a16:creationId xmlns:a16="http://schemas.microsoft.com/office/drawing/2014/main" id="{A51D4E80-7282-594D-8256-F973AFF71D56}"/>
              </a:ext>
            </a:extLst>
          </p:cNvPr>
          <p:cNvPicPr>
            <a:picLocks noChangeAspect="1"/>
          </p:cNvPicPr>
          <p:nvPr userDrawn="1"/>
        </p:nvPicPr>
        <p:blipFill>
          <a:blip r:embed="rId3"/>
          <a:stretch>
            <a:fillRect/>
          </a:stretch>
        </p:blipFill>
        <p:spPr>
          <a:xfrm>
            <a:off x="9396238" y="6089840"/>
            <a:ext cx="1772656" cy="449073"/>
          </a:xfrm>
          <a:prstGeom prst="rect">
            <a:avLst/>
          </a:prstGeom>
        </p:spPr>
      </p:pic>
      <p:sp>
        <p:nvSpPr>
          <p:cNvPr id="18" name="Footer Placeholder 4">
            <a:extLst>
              <a:ext uri="{FF2B5EF4-FFF2-40B4-BE49-F238E27FC236}">
                <a16:creationId xmlns:a16="http://schemas.microsoft.com/office/drawing/2014/main" id="{D654C84E-7AFF-4E43-BC29-5AF15F0EFE3A}"/>
              </a:ext>
            </a:extLst>
          </p:cNvPr>
          <p:cNvSpPr>
            <a:spLocks noGrp="1"/>
          </p:cNvSpPr>
          <p:nvPr>
            <p:ph type="ftr" sz="quarter" idx="3"/>
          </p:nvPr>
        </p:nvSpPr>
        <p:spPr>
          <a:xfrm>
            <a:off x="419100" y="6356351"/>
            <a:ext cx="3735457" cy="365125"/>
          </a:xfrm>
          <a:prstGeom prst="rect">
            <a:avLst/>
          </a:prstGeom>
        </p:spPr>
        <p:txBody>
          <a:bodyPr vert="horz" lIns="91440" tIns="45720" rIns="91440" bIns="45720" rtlCol="0" anchor="ctr"/>
          <a:lstStyle>
            <a:lvl1pPr algn="l">
              <a:defRPr sz="881" b="0" i="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sp>
        <p:nvSpPr>
          <p:cNvPr id="7" name="Text Placeholder 6"/>
          <p:cNvSpPr>
            <a:spLocks noGrp="1"/>
          </p:cNvSpPr>
          <p:nvPr>
            <p:ph type="body" sz="quarter" idx="25"/>
          </p:nvPr>
        </p:nvSpPr>
        <p:spPr>
          <a:xfrm>
            <a:off x="9327093" y="1564153"/>
            <a:ext cx="2445808" cy="1212914"/>
          </a:xfrm>
        </p:spPr>
        <p:txBody>
          <a:bodyPr>
            <a:normAutofit/>
          </a:bodyPr>
          <a:lstStyle>
            <a:lvl1pPr marL="0" indent="0">
              <a:buNone/>
              <a:defRPr sz="1333">
                <a:solidFill>
                  <a:schemeClr val="bg1"/>
                </a:solidFill>
              </a:defRPr>
            </a:lvl1pPr>
          </a:lstStyle>
          <a:p>
            <a:pPr lvl="0"/>
            <a:r>
              <a:rPr lang="en-US"/>
              <a:t>Click to edit Master text styles</a:t>
            </a:r>
          </a:p>
        </p:txBody>
      </p:sp>
      <p:sp>
        <p:nvSpPr>
          <p:cNvPr id="24" name="TextBox 23"/>
          <p:cNvSpPr txBox="1"/>
          <p:nvPr userDrawn="1"/>
        </p:nvSpPr>
        <p:spPr>
          <a:xfrm>
            <a:off x="290923" y="3889248"/>
            <a:ext cx="770467" cy="2308452"/>
          </a:xfrm>
          <a:prstGeom prst="rect">
            <a:avLst/>
          </a:prstGeom>
          <a:noFill/>
        </p:spPr>
        <p:txBody>
          <a:bodyPr wrap="square" rtlCol="0">
            <a:spAutoFit/>
          </a:bodyPr>
          <a:lstStyle/>
          <a:p>
            <a:r>
              <a:rPr lang="en-US" sz="14401" baseline="30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t>
            </a:r>
            <a:endParaRPr lang="en-US" sz="14401"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33" name="Text Placeholder 6"/>
          <p:cNvSpPr>
            <a:spLocks noGrp="1"/>
          </p:cNvSpPr>
          <p:nvPr>
            <p:ph type="body" sz="quarter" idx="26"/>
          </p:nvPr>
        </p:nvSpPr>
        <p:spPr>
          <a:xfrm>
            <a:off x="9327145" y="3177326"/>
            <a:ext cx="2445808" cy="2758497"/>
          </a:xfrm>
        </p:spPr>
        <p:txBody>
          <a:bodyPr>
            <a:normAutofit/>
          </a:bodyPr>
          <a:lstStyle>
            <a:lvl1pPr marL="0" indent="0">
              <a:buNone/>
              <a:defRPr sz="1333">
                <a:solidFill>
                  <a:schemeClr val="bg1"/>
                </a:solidFill>
              </a:defRPr>
            </a:lvl1pPr>
          </a:lstStyle>
          <a:p>
            <a:pPr lvl="0"/>
            <a:r>
              <a:rPr lang="en-US"/>
              <a:t>Click to edit Master text styles</a:t>
            </a:r>
          </a:p>
        </p:txBody>
      </p:sp>
      <p:sp>
        <p:nvSpPr>
          <p:cNvPr id="34" name="Text Placeholder 6"/>
          <p:cNvSpPr>
            <a:spLocks noGrp="1"/>
          </p:cNvSpPr>
          <p:nvPr>
            <p:ph type="body" sz="quarter" idx="27"/>
          </p:nvPr>
        </p:nvSpPr>
        <p:spPr>
          <a:xfrm>
            <a:off x="9327092" y="2880834"/>
            <a:ext cx="2445808" cy="296493"/>
          </a:xfrm>
        </p:spPr>
        <p:txBody>
          <a:bodyPr>
            <a:normAutofit/>
          </a:bodyPr>
          <a:lstStyle>
            <a:lvl1pPr marL="0" indent="0">
              <a:buNone/>
              <a:defRPr sz="1600">
                <a:solidFill>
                  <a:schemeClr val="bg1"/>
                </a:solidFill>
                <a:latin typeface="Amazon Ember" panose="020B0603020204020204" pitchFamily="34" charset="0"/>
                <a:ea typeface="Amazon Ember" panose="020B0603020204020204" pitchFamily="34" charset="0"/>
                <a:cs typeface="Amazon Ember" panose="020B0603020204020204" pitchFamily="34" charset="0"/>
              </a:defRPr>
            </a:lvl1pPr>
          </a:lstStyle>
          <a:p>
            <a:pPr lvl="0"/>
            <a:r>
              <a:rPr lang="en-US"/>
              <a:t>Click to edit Master text styles</a:t>
            </a:r>
          </a:p>
        </p:txBody>
      </p:sp>
    </p:spTree>
    <p:custDataLst>
      <p:tags r:id="rId1"/>
    </p:custDataLst>
    <p:extLst>
      <p:ext uri="{BB962C8B-B14F-4D97-AF65-F5344CB8AC3E}">
        <p14:creationId xmlns:p14="http://schemas.microsoft.com/office/powerpoint/2010/main" val="157396606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Pull Quote">
    <p:bg>
      <p:bgPr>
        <a:solidFill>
          <a:srgbClr val="222E3C"/>
        </a:solidFill>
        <a:effectLst/>
      </p:bgPr>
    </p:bg>
    <p:spTree>
      <p:nvGrpSpPr>
        <p:cNvPr id="1" name=""/>
        <p:cNvGrpSpPr/>
        <p:nvPr/>
      </p:nvGrpSpPr>
      <p:grpSpPr>
        <a:xfrm>
          <a:off x="0" y="0"/>
          <a:ext cx="0" cy="0"/>
          <a:chOff x="0" y="0"/>
          <a:chExt cx="0" cy="0"/>
        </a:xfrm>
      </p:grpSpPr>
      <p:sp>
        <p:nvSpPr>
          <p:cNvPr id="12" name="Title 11"/>
          <p:cNvSpPr>
            <a:spLocks noGrp="1"/>
          </p:cNvSpPr>
          <p:nvPr>
            <p:ph type="title"/>
          </p:nvPr>
        </p:nvSpPr>
        <p:spPr>
          <a:xfrm>
            <a:off x="419100" y="1361287"/>
            <a:ext cx="11353800" cy="3416300"/>
          </a:xfrm>
        </p:spPr>
        <p:txBody>
          <a:bodyPr anchor="t">
            <a:normAutofit/>
          </a:bodyPr>
          <a:lstStyle>
            <a:lvl1pPr>
              <a:defRPr sz="6000">
                <a:solidFill>
                  <a:schemeClr val="bg1"/>
                </a:solidFill>
              </a:defRPr>
            </a:lvl1pPr>
          </a:lstStyle>
          <a:p>
            <a:r>
              <a:rPr lang="en-US"/>
              <a:t>Click to edit Master title style</a:t>
            </a:r>
            <a:endParaRPr lang="en-US" dirty="0"/>
          </a:p>
        </p:txBody>
      </p:sp>
      <p:sp>
        <p:nvSpPr>
          <p:cNvPr id="8" name="Rectangle 7">
            <a:extLst>
              <a:ext uri="{FF2B5EF4-FFF2-40B4-BE49-F238E27FC236}">
                <a16:creationId xmlns:a16="http://schemas.microsoft.com/office/drawing/2014/main" id="{A413BF5D-EF1D-5C42-8ED2-B1DC40150995}"/>
              </a:ext>
            </a:extLst>
          </p:cNvPr>
          <p:cNvSpPr/>
          <p:nvPr userDrawn="1"/>
        </p:nvSpPr>
        <p:spPr>
          <a:xfrm>
            <a:off x="0" y="1444414"/>
            <a:ext cx="320634" cy="633768"/>
          </a:xfrm>
          <a:prstGeom prst="rect">
            <a:avLst/>
          </a:prstGeom>
          <a:solidFill>
            <a:srgbClr val="36C2B3"/>
          </a:soli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mazon Ember Light" panose="020B0403020204020204" pitchFamily="34" charset="0"/>
              <a:ea typeface="+mn-ea"/>
              <a:cs typeface="+mn-cs"/>
            </a:endParaRPr>
          </a:p>
        </p:txBody>
      </p:sp>
      <p:sp>
        <p:nvSpPr>
          <p:cNvPr id="9" name="Footer Placeholder 4">
            <a:extLst>
              <a:ext uri="{FF2B5EF4-FFF2-40B4-BE49-F238E27FC236}">
                <a16:creationId xmlns:a16="http://schemas.microsoft.com/office/drawing/2014/main" id="{D654C84E-7AFF-4E43-BC29-5AF15F0EFE3A}"/>
              </a:ext>
            </a:extLst>
          </p:cNvPr>
          <p:cNvSpPr>
            <a:spLocks noGrp="1"/>
          </p:cNvSpPr>
          <p:nvPr>
            <p:ph type="ftr" sz="quarter" idx="3"/>
          </p:nvPr>
        </p:nvSpPr>
        <p:spPr>
          <a:xfrm>
            <a:off x="419099" y="6356350"/>
            <a:ext cx="3735457" cy="365125"/>
          </a:xfrm>
          <a:prstGeom prst="rect">
            <a:avLst/>
          </a:prstGeom>
        </p:spPr>
        <p:txBody>
          <a:bodyPr vert="horz" lIns="91440" tIns="45720" rIns="91440" bIns="45720" rtlCol="0" anchor="ctr"/>
          <a:lstStyle>
            <a:lvl1pPr algn="l">
              <a:defRPr sz="900" b="0" i="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sp>
        <p:nvSpPr>
          <p:cNvPr id="6" name="Text Placeholder 3">
            <a:extLst>
              <a:ext uri="{FF2B5EF4-FFF2-40B4-BE49-F238E27FC236}">
                <a16:creationId xmlns:a16="http://schemas.microsoft.com/office/drawing/2014/main" id="{DBBC8AF8-4964-B547-9569-D8BFE87BB8F4}"/>
              </a:ext>
            </a:extLst>
          </p:cNvPr>
          <p:cNvSpPr>
            <a:spLocks noGrp="1"/>
          </p:cNvSpPr>
          <p:nvPr>
            <p:ph type="body" sz="quarter" idx="10" hasCustomPrompt="1"/>
          </p:nvPr>
        </p:nvSpPr>
        <p:spPr>
          <a:xfrm>
            <a:off x="419100" y="5024594"/>
            <a:ext cx="8059738" cy="488498"/>
          </a:xfrm>
        </p:spPr>
        <p:txBody>
          <a:bodyPr>
            <a:normAutofit/>
          </a:bodyPr>
          <a:lstStyle>
            <a:lvl1pPr marL="0" indent="0">
              <a:buNone/>
              <a:defRPr sz="2000" b="0" spc="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title style</a:t>
            </a:r>
          </a:p>
        </p:txBody>
      </p:sp>
      <p:pic>
        <p:nvPicPr>
          <p:cNvPr id="13" name="Picture 12">
            <a:extLst>
              <a:ext uri="{FF2B5EF4-FFF2-40B4-BE49-F238E27FC236}">
                <a16:creationId xmlns:a16="http://schemas.microsoft.com/office/drawing/2014/main" id="{A51D4E80-7282-594D-8256-F973AFF71D56}"/>
              </a:ext>
            </a:extLst>
          </p:cNvPr>
          <p:cNvPicPr>
            <a:picLocks noChangeAspect="1"/>
          </p:cNvPicPr>
          <p:nvPr userDrawn="1"/>
        </p:nvPicPr>
        <p:blipFill>
          <a:blip r:embed="rId3"/>
          <a:stretch>
            <a:fillRect/>
          </a:stretch>
        </p:blipFill>
        <p:spPr>
          <a:xfrm>
            <a:off x="9931098" y="6089839"/>
            <a:ext cx="1772656" cy="449073"/>
          </a:xfrm>
          <a:prstGeom prst="rect">
            <a:avLst/>
          </a:prstGeom>
        </p:spPr>
      </p:pic>
    </p:spTree>
    <p:custDataLst>
      <p:tags r:id="rId1"/>
    </p:custDataLst>
    <p:extLst>
      <p:ext uri="{BB962C8B-B14F-4D97-AF65-F5344CB8AC3E}">
        <p14:creationId xmlns:p14="http://schemas.microsoft.com/office/powerpoint/2010/main" val="233768125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56AC7C4F-A7FB-D049-8056-D71FAE608841}"/>
              </a:ext>
            </a:extLst>
          </p:cNvPr>
          <p:cNvPicPr>
            <a:picLocks noChangeAspect="1"/>
          </p:cNvPicPr>
          <p:nvPr userDrawn="1"/>
        </p:nvPicPr>
        <p:blipFill>
          <a:blip r:embed="rId3"/>
          <a:stretch>
            <a:fillRect/>
          </a:stretch>
        </p:blipFill>
        <p:spPr>
          <a:xfrm>
            <a:off x="-81023" y="-47919"/>
            <a:ext cx="12361762" cy="6958182"/>
          </a:xfrm>
          <a:prstGeom prst="rect">
            <a:avLst/>
          </a:prstGeom>
        </p:spPr>
      </p:pic>
      <p:sp>
        <p:nvSpPr>
          <p:cNvPr id="5" name="TextBox 4">
            <a:extLst>
              <a:ext uri="{FF2B5EF4-FFF2-40B4-BE49-F238E27FC236}">
                <a16:creationId xmlns:a16="http://schemas.microsoft.com/office/drawing/2014/main" id="{7F32C9FB-A505-8F4E-99FC-1B161C930668}"/>
              </a:ext>
            </a:extLst>
          </p:cNvPr>
          <p:cNvSpPr txBox="1"/>
          <p:nvPr userDrawn="1"/>
        </p:nvSpPr>
        <p:spPr>
          <a:xfrm>
            <a:off x="423968" y="6089839"/>
            <a:ext cx="8921913" cy="646331"/>
          </a:xfrm>
          <a:prstGeom prst="rect">
            <a:avLst/>
          </a:prstGeom>
          <a:noFill/>
        </p:spPr>
        <p:txBody>
          <a:bodyPr wrap="square" rtlCol="0">
            <a:noAutofit/>
          </a:bodyPr>
          <a:lstStyle/>
          <a:p>
            <a:pPr algn="just"/>
            <a:r>
              <a:rPr lang="en-US" sz="900" dirty="0">
                <a:solidFill>
                  <a:schemeClr val="bg1"/>
                </a:solidFill>
                <a:latin typeface="Amazon Ember Light" charset="0"/>
                <a:ea typeface="Amazon Ember Light" charset="0"/>
                <a:cs typeface="Amazon Ember Light" charset="0"/>
              </a:rPr>
              <a:t>© 2019 Amazon Web Services, Inc. or its affiliates. All rights reserved. This work may not be reproduced or redistributed, in whole or in part, without prior written permission from Amazon Web Services, Inc. Commercial copying, lending, or selling is prohibited. Corrections or feedback on the course, please email us at: </a:t>
            </a:r>
            <a:r>
              <a:rPr lang="en-US" sz="900" u="sng" dirty="0">
                <a:solidFill>
                  <a:schemeClr val="bg1"/>
                </a:solidFill>
                <a:latin typeface="Amazon Ember Light" charset="0"/>
                <a:ea typeface="Amazon Ember Light" charset="0"/>
                <a:cs typeface="Amazon Ember Light" charset="0"/>
              </a:rPr>
              <a:t>aws-course-feedback@amazon.com</a:t>
            </a:r>
            <a:r>
              <a:rPr lang="en-US" sz="900" dirty="0">
                <a:solidFill>
                  <a:schemeClr val="bg1"/>
                </a:solidFill>
                <a:latin typeface="Amazon Ember Light" charset="0"/>
                <a:ea typeface="Amazon Ember Light" charset="0"/>
                <a:cs typeface="Amazon Ember Light" charset="0"/>
              </a:rPr>
              <a:t>. For all other questions, contact us at: </a:t>
            </a:r>
            <a:r>
              <a:rPr lang="en-US" sz="900" u="sng" dirty="0">
                <a:solidFill>
                  <a:schemeClr val="bg1"/>
                </a:solidFill>
                <a:latin typeface="Amazon Ember Light" charset="0"/>
                <a:ea typeface="Amazon Ember Light" charset="0"/>
                <a:cs typeface="Amazon Ember Light" charset="0"/>
              </a:rPr>
              <a:t>https://aws.amazon.com/contact-us/aws-training/</a:t>
            </a:r>
            <a:r>
              <a:rPr lang="en-US" sz="900" dirty="0">
                <a:solidFill>
                  <a:schemeClr val="bg1"/>
                </a:solidFill>
                <a:latin typeface="Amazon Ember Light" charset="0"/>
                <a:ea typeface="Amazon Ember Light" charset="0"/>
                <a:cs typeface="Amazon Ember Light" charset="0"/>
              </a:rPr>
              <a:t>. All trademarks are the property of their owners.</a:t>
            </a:r>
          </a:p>
          <a:p>
            <a:pPr algn="just"/>
            <a:endParaRPr lang="en-US" sz="900" dirty="0"/>
          </a:p>
        </p:txBody>
      </p:sp>
      <p:sp>
        <p:nvSpPr>
          <p:cNvPr id="14" name="Title 1">
            <a:extLst>
              <a:ext uri="{FF2B5EF4-FFF2-40B4-BE49-F238E27FC236}">
                <a16:creationId xmlns:a16="http://schemas.microsoft.com/office/drawing/2014/main" id="{DCAE5FD9-C1AF-FA48-A653-7EA5E0B13826}"/>
              </a:ext>
            </a:extLst>
          </p:cNvPr>
          <p:cNvSpPr>
            <a:spLocks noGrp="1"/>
          </p:cNvSpPr>
          <p:nvPr>
            <p:ph type="title" hasCustomPrompt="1"/>
          </p:nvPr>
        </p:nvSpPr>
        <p:spPr>
          <a:xfrm>
            <a:off x="419100" y="3191940"/>
            <a:ext cx="11353800" cy="474119"/>
          </a:xfrm>
        </p:spPr>
        <p:txBody>
          <a:bodyPr>
            <a:noAutofit/>
          </a:bodyPr>
          <a:lstStyle>
            <a:lvl1pPr>
              <a:defRPr sz="6000">
                <a:solidFill>
                  <a:schemeClr val="bg1"/>
                </a:solidFill>
              </a:defRPr>
            </a:lvl1pPr>
          </a:lstStyle>
          <a:p>
            <a:r>
              <a:rPr lang="en-US" dirty="0"/>
              <a:t>Thank You</a:t>
            </a:r>
          </a:p>
        </p:txBody>
      </p:sp>
      <p:pic>
        <p:nvPicPr>
          <p:cNvPr id="7" name="Picture 6">
            <a:extLst>
              <a:ext uri="{FF2B5EF4-FFF2-40B4-BE49-F238E27FC236}">
                <a16:creationId xmlns:a16="http://schemas.microsoft.com/office/drawing/2014/main" id="{91A5F71C-941B-424B-B0F4-B91497513EB8}"/>
              </a:ext>
            </a:extLst>
          </p:cNvPr>
          <p:cNvPicPr>
            <a:picLocks noChangeAspect="1"/>
          </p:cNvPicPr>
          <p:nvPr userDrawn="1"/>
        </p:nvPicPr>
        <p:blipFill>
          <a:blip r:embed="rId4"/>
          <a:stretch>
            <a:fillRect/>
          </a:stretch>
        </p:blipFill>
        <p:spPr>
          <a:xfrm>
            <a:off x="9931098" y="6089839"/>
            <a:ext cx="1772656" cy="449073"/>
          </a:xfrm>
          <a:prstGeom prst="rect">
            <a:avLst/>
          </a:prstGeom>
        </p:spPr>
      </p:pic>
    </p:spTree>
    <p:custDataLst>
      <p:tags r:id="rId1"/>
    </p:custDataLst>
    <p:extLst>
      <p:ext uri="{BB962C8B-B14F-4D97-AF65-F5344CB8AC3E}">
        <p14:creationId xmlns:p14="http://schemas.microsoft.com/office/powerpoint/2010/main" val="2581085189"/>
      </p:ext>
    </p:extLst>
  </p:cSld>
  <p:clrMapOvr>
    <a:masterClrMapping/>
  </p:clrMapOvr>
  <p:extLst>
    <p:ext uri="{DCECCB84-F9BA-43D5-87BE-67443E8EF086}">
      <p15:sldGuideLst xmlns:p15="http://schemas.microsoft.com/office/powerpoint/2012/main">
        <p15:guide id="1" orient="horz" pos="216">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9524"/>
          </a:xfrm>
          <a:prstGeom prst="rect">
            <a:avLst/>
          </a:prstGeom>
        </p:spPr>
      </p:pic>
      <p:sp>
        <p:nvSpPr>
          <p:cNvPr id="2" name="Title 1"/>
          <p:cNvSpPr>
            <a:spLocks noGrp="1"/>
          </p:cNvSpPr>
          <p:nvPr>
            <p:ph type="title"/>
          </p:nvPr>
        </p:nvSpPr>
        <p:spPr>
          <a:xfrm>
            <a:off x="662608" y="2770243"/>
            <a:ext cx="11115261" cy="779463"/>
          </a:xfrm>
        </p:spPr>
        <p:txBody>
          <a:bodyPr>
            <a:noAutofit/>
          </a:bodyPr>
          <a:lstStyle>
            <a:lvl1pPr>
              <a:defRPr sz="6000" b="0" i="0">
                <a:solidFill>
                  <a:schemeClr val="bg1"/>
                </a:solidFill>
                <a:latin typeface="Amazon Ember Light" charset="0"/>
                <a:ea typeface="Amazon Ember Light" charset="0"/>
                <a:cs typeface="Amazon Ember Light" charset="0"/>
              </a:defRPr>
            </a:lvl1pPr>
          </a:lstStyle>
          <a:p>
            <a:r>
              <a:rPr lang="en-US" dirty="0"/>
              <a:t>Click to edit Master title style</a:t>
            </a:r>
          </a:p>
        </p:txBody>
      </p:sp>
      <p:sp>
        <p:nvSpPr>
          <p:cNvPr id="6" name="Slide Number Placeholder 5"/>
          <p:cNvSpPr>
            <a:spLocks noGrp="1"/>
          </p:cNvSpPr>
          <p:nvPr>
            <p:ph type="sldNum" sz="quarter" idx="12"/>
          </p:nvPr>
        </p:nvSpPr>
        <p:spPr/>
        <p:txBody>
          <a:bodyPr/>
          <a:lstStyle>
            <a:lvl1pPr>
              <a:defRPr b="0" i="0">
                <a:solidFill>
                  <a:schemeClr val="bg1"/>
                </a:solidFill>
                <a:latin typeface="Helvetica Neue LT Std 65 Medium" charset="0"/>
                <a:ea typeface="Helvetica Neue LT Std 65 Medium" charset="0"/>
                <a:cs typeface="Helvetica Neue LT Std 65 Medium" charset="0"/>
              </a:defRPr>
            </a:lvl1pPr>
          </a:lstStyle>
          <a:p>
            <a:fld id="{9FC43BFD-8FF7-A343-A8A6-E2338FCE8046}" type="slidenum">
              <a:rPr lang="en-US" smtClean="0"/>
              <a:pPr/>
              <a:t>‹#›</a:t>
            </a:fld>
            <a:endParaRPr lang="en-US" dirty="0"/>
          </a:p>
        </p:txBody>
      </p:sp>
    </p:spTree>
    <p:extLst>
      <p:ext uri="{BB962C8B-B14F-4D97-AF65-F5344CB8AC3E}">
        <p14:creationId xmlns:p14="http://schemas.microsoft.com/office/powerpoint/2010/main" val="13556746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ide by Side">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57AF45B-C20A-5F4E-906A-B043D9D7F28E}"/>
              </a:ext>
            </a:extLst>
          </p:cNvPr>
          <p:cNvSpPr/>
          <p:nvPr userDrawn="1"/>
        </p:nvSpPr>
        <p:spPr>
          <a:xfrm>
            <a:off x="-2" y="0"/>
            <a:ext cx="5125762" cy="6875492"/>
          </a:xfrm>
          <a:prstGeom prst="rect">
            <a:avLst/>
          </a:prstGeom>
          <a:solidFill>
            <a:srgbClr val="232F3E"/>
          </a:soli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mazon Ember Light" panose="020B0403020204020204" pitchFamily="34" charset="0"/>
              <a:ea typeface="+mn-ea"/>
              <a:cs typeface="+mn-cs"/>
            </a:endParaRPr>
          </a:p>
        </p:txBody>
      </p:sp>
      <p:pic>
        <p:nvPicPr>
          <p:cNvPr id="13" name="Picture 12" descr="A circuit board&#10;&#10;Description automatically generated">
            <a:extLst>
              <a:ext uri="{FF2B5EF4-FFF2-40B4-BE49-F238E27FC236}">
                <a16:creationId xmlns:a16="http://schemas.microsoft.com/office/drawing/2014/main" id="{C0EC8262-9538-E343-BCD0-0911ADA9E7A6}"/>
              </a:ext>
            </a:extLst>
          </p:cNvPr>
          <p:cNvPicPr>
            <a:picLocks noChangeAspect="1"/>
          </p:cNvPicPr>
          <p:nvPr userDrawn="1"/>
        </p:nvPicPr>
        <p:blipFill rotWithShape="1">
          <a:blip r:embed="rId3"/>
          <a:srcRect l="39690" t="3208" r="5228" b="21597"/>
          <a:stretch/>
        </p:blipFill>
        <p:spPr>
          <a:xfrm>
            <a:off x="588712" y="3159360"/>
            <a:ext cx="4537048" cy="3716132"/>
          </a:xfrm>
          <a:prstGeom prst="rect">
            <a:avLst/>
          </a:prstGeom>
        </p:spPr>
      </p:pic>
      <p:sp>
        <p:nvSpPr>
          <p:cNvPr id="4" name="Footer Placeholder 3">
            <a:extLst>
              <a:ext uri="{FF2B5EF4-FFF2-40B4-BE49-F238E27FC236}">
                <a16:creationId xmlns:a16="http://schemas.microsoft.com/office/drawing/2014/main" id="{7D651C47-09F6-C947-968C-92FC59515123}"/>
              </a:ext>
            </a:extLst>
          </p:cNvPr>
          <p:cNvSpPr>
            <a:spLocks noGrp="1"/>
          </p:cNvSpPr>
          <p:nvPr>
            <p:ph type="ftr" sz="quarter" idx="11"/>
          </p:nvPr>
        </p:nvSpPr>
        <p:spPr>
          <a:xfrm>
            <a:off x="7997728" y="6356350"/>
            <a:ext cx="3775172" cy="365125"/>
          </a:xfrm>
          <a:prstGeom prst="rect">
            <a:avLst/>
          </a:prstGeom>
        </p:spPr>
        <p:txBody>
          <a:bodyPr/>
          <a:lstStyle>
            <a:lvl1pPr algn="r">
              <a:defRPr/>
            </a:lvl1pPr>
          </a:lstStyle>
          <a:p>
            <a:r>
              <a:rPr lang="en-US" dirty="0"/>
              <a:t>© 2019 Amazon Web Services, Inc. or its Affiliates. All rights reserved.</a:t>
            </a:r>
          </a:p>
        </p:txBody>
      </p:sp>
      <p:sp>
        <p:nvSpPr>
          <p:cNvPr id="2" name="Title 1">
            <a:extLst>
              <a:ext uri="{FF2B5EF4-FFF2-40B4-BE49-F238E27FC236}">
                <a16:creationId xmlns:a16="http://schemas.microsoft.com/office/drawing/2014/main" id="{E454C7EF-17C6-3647-B5A6-45AFD1AE22A3}"/>
              </a:ext>
            </a:extLst>
          </p:cNvPr>
          <p:cNvSpPr>
            <a:spLocks noGrp="1"/>
          </p:cNvSpPr>
          <p:nvPr>
            <p:ph type="title"/>
          </p:nvPr>
        </p:nvSpPr>
        <p:spPr>
          <a:xfrm>
            <a:off x="419100" y="1178376"/>
            <a:ext cx="4268647" cy="1325563"/>
          </a:xfrm>
          <a:prstGeom prst="rect">
            <a:avLst/>
          </a:prstGeom>
        </p:spPr>
        <p:txBody>
          <a:bodyPr/>
          <a:lstStyle>
            <a:lvl1pPr>
              <a:defRPr>
                <a:solidFill>
                  <a:schemeClr val="bg1"/>
                </a:solidFill>
              </a:defRPr>
            </a:lvl1pPr>
          </a:lstStyle>
          <a:p>
            <a:r>
              <a:rPr lang="en-US"/>
              <a:t>Click to edit Master title style</a:t>
            </a:r>
            <a:endParaRPr lang="en-US" dirty="0"/>
          </a:p>
        </p:txBody>
      </p:sp>
      <p:sp>
        <p:nvSpPr>
          <p:cNvPr id="3" name="Slide Number Placeholder 2">
            <a:extLst>
              <a:ext uri="{FF2B5EF4-FFF2-40B4-BE49-F238E27FC236}">
                <a16:creationId xmlns:a16="http://schemas.microsoft.com/office/drawing/2014/main" id="{FFDB7B2F-8327-B54A-A6DB-5F4F68ECD970}"/>
              </a:ext>
            </a:extLst>
          </p:cNvPr>
          <p:cNvSpPr>
            <a:spLocks noGrp="1"/>
          </p:cNvSpPr>
          <p:nvPr>
            <p:ph type="sldNum" sz="quarter" idx="10"/>
          </p:nvPr>
        </p:nvSpPr>
        <p:spPr>
          <a:xfrm>
            <a:off x="423657" y="6356350"/>
            <a:ext cx="2743200" cy="365125"/>
          </a:xfrm>
          <a:prstGeom prst="rect">
            <a:avLst/>
          </a:prstGeom>
        </p:spPr>
        <p:txBody>
          <a:bodyPr/>
          <a:lstStyle>
            <a:lvl1pPr algn="l">
              <a:defRPr>
                <a:solidFill>
                  <a:schemeClr val="bg1"/>
                </a:solidFill>
              </a:defRPr>
            </a:lvl1pPr>
          </a:lstStyle>
          <a:p>
            <a:fld id="{B6A95138-A96E-2F42-A959-2EFD44FE4AB7}" type="slidenum">
              <a:rPr lang="en-US" smtClean="0"/>
              <a:pPr/>
              <a:t>‹#›</a:t>
            </a:fld>
            <a:endParaRPr lang="en-US" dirty="0"/>
          </a:p>
        </p:txBody>
      </p:sp>
      <p:sp>
        <p:nvSpPr>
          <p:cNvPr id="22" name="Content Placeholder 2">
            <a:extLst>
              <a:ext uri="{FF2B5EF4-FFF2-40B4-BE49-F238E27FC236}">
                <a16:creationId xmlns:a16="http://schemas.microsoft.com/office/drawing/2014/main" id="{0EB2737B-E9EB-5940-81B3-90715BFD4CAC}"/>
              </a:ext>
            </a:extLst>
          </p:cNvPr>
          <p:cNvSpPr>
            <a:spLocks noGrp="1"/>
          </p:cNvSpPr>
          <p:nvPr>
            <p:ph idx="16"/>
          </p:nvPr>
        </p:nvSpPr>
        <p:spPr>
          <a:xfrm>
            <a:off x="5714474" y="1178376"/>
            <a:ext cx="5767612" cy="4814920"/>
          </a:xfrm>
          <a:prstGeom prst="rect">
            <a:avLst/>
          </a:prstGeo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9" name="Picture 8">
            <a:extLst>
              <a:ext uri="{FF2B5EF4-FFF2-40B4-BE49-F238E27FC236}">
                <a16:creationId xmlns:a16="http://schemas.microsoft.com/office/drawing/2014/main" id="{280E0825-B265-3846-8BB3-B9ECFCCA9B2D}"/>
              </a:ext>
            </a:extLst>
          </p:cNvPr>
          <p:cNvPicPr>
            <a:picLocks noChangeAspect="1"/>
          </p:cNvPicPr>
          <p:nvPr userDrawn="1"/>
        </p:nvPicPr>
        <p:blipFill>
          <a:blip r:embed="rId4"/>
          <a:stretch>
            <a:fillRect/>
          </a:stretch>
        </p:blipFill>
        <p:spPr>
          <a:xfrm>
            <a:off x="9909200" y="365126"/>
            <a:ext cx="1772652" cy="449072"/>
          </a:xfrm>
          <a:prstGeom prst="rect">
            <a:avLst/>
          </a:prstGeom>
        </p:spPr>
      </p:pic>
    </p:spTree>
    <p:custDataLst>
      <p:tags r:id="rId1"/>
    </p:custDataLst>
    <p:extLst>
      <p:ext uri="{BB962C8B-B14F-4D97-AF65-F5344CB8AC3E}">
        <p14:creationId xmlns:p14="http://schemas.microsoft.com/office/powerpoint/2010/main" val="38161534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ubsection Header">
    <p:spTree>
      <p:nvGrpSpPr>
        <p:cNvPr id="1" name=""/>
        <p:cNvGrpSpPr/>
        <p:nvPr/>
      </p:nvGrpSpPr>
      <p:grpSpPr>
        <a:xfrm>
          <a:off x="0" y="0"/>
          <a:ext cx="0" cy="0"/>
          <a:chOff x="0" y="0"/>
          <a:chExt cx="0" cy="0"/>
        </a:xfrm>
      </p:grpSpPr>
      <p:sp>
        <p:nvSpPr>
          <p:cNvPr id="31" name="Footer Placeholder 4">
            <a:extLst>
              <a:ext uri="{FF2B5EF4-FFF2-40B4-BE49-F238E27FC236}">
                <a16:creationId xmlns:a16="http://schemas.microsoft.com/office/drawing/2014/main" id="{A9C4F210-2650-3942-9632-6074E8F12704}"/>
              </a:ext>
            </a:extLst>
          </p:cNvPr>
          <p:cNvSpPr>
            <a:spLocks noGrp="1"/>
          </p:cNvSpPr>
          <p:nvPr>
            <p:ph type="ftr" sz="quarter" idx="3"/>
          </p:nvPr>
        </p:nvSpPr>
        <p:spPr>
          <a:xfrm>
            <a:off x="419099"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sp>
        <p:nvSpPr>
          <p:cNvPr id="10" name="Title 1">
            <a:extLst>
              <a:ext uri="{FF2B5EF4-FFF2-40B4-BE49-F238E27FC236}">
                <a16:creationId xmlns:a16="http://schemas.microsoft.com/office/drawing/2014/main" id="{D0B1C5D0-123C-C948-8FE9-A354E18700B1}"/>
              </a:ext>
            </a:extLst>
          </p:cNvPr>
          <p:cNvSpPr>
            <a:spLocks noGrp="1"/>
          </p:cNvSpPr>
          <p:nvPr>
            <p:ph type="title"/>
          </p:nvPr>
        </p:nvSpPr>
        <p:spPr>
          <a:xfrm>
            <a:off x="419100" y="3191940"/>
            <a:ext cx="11353800" cy="474119"/>
          </a:xfrm>
        </p:spPr>
        <p:txBody>
          <a:bodyPr>
            <a:noAutofit/>
          </a:bodyPr>
          <a:lstStyle>
            <a:lvl1pPr>
              <a:defRPr sz="6000">
                <a:solidFill>
                  <a:schemeClr val="tx1"/>
                </a:solidFill>
              </a:defRPr>
            </a:lvl1pPr>
          </a:lstStyle>
          <a:p>
            <a:r>
              <a:rPr lang="en-US"/>
              <a:t>Click to edit Master title style</a:t>
            </a:r>
            <a:endParaRPr lang="en-US" dirty="0"/>
          </a:p>
        </p:txBody>
      </p:sp>
      <p:sp>
        <p:nvSpPr>
          <p:cNvPr id="11" name="Slide Number Placeholder 5">
            <a:extLst>
              <a:ext uri="{FF2B5EF4-FFF2-40B4-BE49-F238E27FC236}">
                <a16:creationId xmlns:a16="http://schemas.microsoft.com/office/drawing/2014/main" id="{B9293C6B-D94F-304A-A8F4-8745DAD9DF47}"/>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pic>
        <p:nvPicPr>
          <p:cNvPr id="7" name="Picture 6">
            <a:extLst>
              <a:ext uri="{FF2B5EF4-FFF2-40B4-BE49-F238E27FC236}">
                <a16:creationId xmlns:a16="http://schemas.microsoft.com/office/drawing/2014/main" id="{3AA315D3-3937-1747-9C2E-0067F12A02F0}"/>
              </a:ext>
            </a:extLst>
          </p:cNvPr>
          <p:cNvPicPr>
            <a:picLocks noChangeAspect="1"/>
          </p:cNvPicPr>
          <p:nvPr userDrawn="1"/>
        </p:nvPicPr>
        <p:blipFill rotWithShape="1">
          <a:blip r:embed="rId3"/>
          <a:srcRect l="75552" t="60520" r="3438" b="3809"/>
          <a:stretch/>
        </p:blipFill>
        <p:spPr>
          <a:xfrm rot="10800000">
            <a:off x="-1" y="-2"/>
            <a:ext cx="2268187" cy="2166103"/>
          </a:xfrm>
          <a:prstGeom prst="rect">
            <a:avLst/>
          </a:prstGeom>
        </p:spPr>
      </p:pic>
      <p:pic>
        <p:nvPicPr>
          <p:cNvPr id="9" name="Picture 8">
            <a:extLst>
              <a:ext uri="{FF2B5EF4-FFF2-40B4-BE49-F238E27FC236}">
                <a16:creationId xmlns:a16="http://schemas.microsoft.com/office/drawing/2014/main" id="{83936176-BBC4-344F-8FD9-CD6D76107A13}"/>
              </a:ext>
            </a:extLst>
          </p:cNvPr>
          <p:cNvPicPr>
            <a:picLocks noChangeAspect="1"/>
          </p:cNvPicPr>
          <p:nvPr userDrawn="1"/>
        </p:nvPicPr>
        <p:blipFill>
          <a:blip r:embed="rId4"/>
          <a:stretch>
            <a:fillRect/>
          </a:stretch>
        </p:blipFill>
        <p:spPr>
          <a:xfrm>
            <a:off x="9909200" y="365126"/>
            <a:ext cx="1772652" cy="449072"/>
          </a:xfrm>
          <a:prstGeom prst="rect">
            <a:avLst/>
          </a:prstGeom>
        </p:spPr>
      </p:pic>
    </p:spTree>
    <p:custDataLst>
      <p:tags r:id="rId1"/>
    </p:custDataLst>
    <p:extLst>
      <p:ext uri="{BB962C8B-B14F-4D97-AF65-F5344CB8AC3E}">
        <p14:creationId xmlns:p14="http://schemas.microsoft.com/office/powerpoint/2010/main" val="5070820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One Column">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194B4B0-788D-CC4A-BD6F-E27A18377A01}"/>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FBB0127-ED7F-7C41-B530-EB0C6E8B5AE1}"/>
              </a:ext>
            </a:extLst>
          </p:cNvPr>
          <p:cNvSpPr>
            <a:spLocks noGrp="1"/>
          </p:cNvSpPr>
          <p:nvPr>
            <p:ph idx="1"/>
          </p:nvPr>
        </p:nvSpPr>
        <p:spPr>
          <a:xfrm>
            <a:off x="419100" y="1528175"/>
            <a:ext cx="11353800" cy="4648788"/>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a:extLst>
              <a:ext uri="{FF2B5EF4-FFF2-40B4-BE49-F238E27FC236}">
                <a16:creationId xmlns:a16="http://schemas.microsoft.com/office/drawing/2014/main" id="{18DE245B-4FD3-2740-8BED-8269A8D5C217}"/>
              </a:ext>
            </a:extLst>
          </p:cNvPr>
          <p:cNvPicPr>
            <a:picLocks noChangeAspect="1"/>
          </p:cNvPicPr>
          <p:nvPr userDrawn="1"/>
        </p:nvPicPr>
        <p:blipFill>
          <a:blip r:embed="rId4"/>
          <a:stretch>
            <a:fillRect/>
          </a:stretch>
        </p:blipFill>
        <p:spPr>
          <a:xfrm>
            <a:off x="9909198" y="365125"/>
            <a:ext cx="1772656" cy="449073"/>
          </a:xfrm>
          <a:prstGeom prst="rect">
            <a:avLst/>
          </a:prstGeom>
        </p:spPr>
      </p:pic>
      <p:sp>
        <p:nvSpPr>
          <p:cNvPr id="8" name="Slide Number Placeholder 5">
            <a:extLst>
              <a:ext uri="{FF2B5EF4-FFF2-40B4-BE49-F238E27FC236}">
                <a16:creationId xmlns:a16="http://schemas.microsoft.com/office/drawing/2014/main" id="{0BDEF14E-4027-D643-9DE2-F177FE226270}"/>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
        <p:nvSpPr>
          <p:cNvPr id="10" name="Footer Placeholder 4">
            <a:extLst>
              <a:ext uri="{FF2B5EF4-FFF2-40B4-BE49-F238E27FC236}">
                <a16:creationId xmlns:a16="http://schemas.microsoft.com/office/drawing/2014/main" id="{DBF8715D-4D79-7041-A43B-D5474972C918}"/>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spTree>
    <p:custDataLst>
      <p:tags r:id="rId1"/>
    </p:custDataLst>
    <p:extLst>
      <p:ext uri="{BB962C8B-B14F-4D97-AF65-F5344CB8AC3E}">
        <p14:creationId xmlns:p14="http://schemas.microsoft.com/office/powerpoint/2010/main" val="33946568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1350FA4A-B00E-C044-8FFB-45BB9BA4C7DB}"/>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sp>
        <p:nvSpPr>
          <p:cNvPr id="10" name="Content Placeholder 2">
            <a:extLst>
              <a:ext uri="{FF2B5EF4-FFF2-40B4-BE49-F238E27FC236}">
                <a16:creationId xmlns:a16="http://schemas.microsoft.com/office/drawing/2014/main" id="{F3BB2B80-1B59-A143-BE75-CCD366DF7CE5}"/>
              </a:ext>
            </a:extLst>
          </p:cNvPr>
          <p:cNvSpPr>
            <a:spLocks noGrp="1"/>
          </p:cNvSpPr>
          <p:nvPr>
            <p:ph idx="1"/>
          </p:nvPr>
        </p:nvSpPr>
        <p:spPr>
          <a:xfrm>
            <a:off x="419100" y="1528175"/>
            <a:ext cx="5504688" cy="4648788"/>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Slide Number Placeholder 5">
            <a:extLst>
              <a:ext uri="{FF2B5EF4-FFF2-40B4-BE49-F238E27FC236}">
                <a16:creationId xmlns:a16="http://schemas.microsoft.com/office/drawing/2014/main" id="{4AC7BB94-D444-F441-A88C-76F7DDCDC5EB}"/>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
        <p:nvSpPr>
          <p:cNvPr id="12" name="Content Placeholder 2">
            <a:extLst>
              <a:ext uri="{FF2B5EF4-FFF2-40B4-BE49-F238E27FC236}">
                <a16:creationId xmlns:a16="http://schemas.microsoft.com/office/drawing/2014/main" id="{D773890F-7993-BE4F-83AC-886113878E8D}"/>
              </a:ext>
            </a:extLst>
          </p:cNvPr>
          <p:cNvSpPr>
            <a:spLocks noGrp="1"/>
          </p:cNvSpPr>
          <p:nvPr>
            <p:ph idx="13"/>
          </p:nvPr>
        </p:nvSpPr>
        <p:spPr>
          <a:xfrm>
            <a:off x="6246312" y="1524228"/>
            <a:ext cx="5504688" cy="4648788"/>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Footer Placeholder 4">
            <a:extLst>
              <a:ext uri="{FF2B5EF4-FFF2-40B4-BE49-F238E27FC236}">
                <a16:creationId xmlns:a16="http://schemas.microsoft.com/office/drawing/2014/main" id="{69573A30-3961-C94C-A15D-1FC70640BAA5}"/>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pic>
        <p:nvPicPr>
          <p:cNvPr id="16" name="Picture 15">
            <a:extLst>
              <a:ext uri="{FF2B5EF4-FFF2-40B4-BE49-F238E27FC236}">
                <a16:creationId xmlns:a16="http://schemas.microsoft.com/office/drawing/2014/main" id="{BF6D2BA4-6287-854B-A5A3-81A95726CF44}"/>
              </a:ext>
            </a:extLst>
          </p:cNvPr>
          <p:cNvPicPr>
            <a:picLocks noChangeAspect="1"/>
          </p:cNvPicPr>
          <p:nvPr userDrawn="1"/>
        </p:nvPicPr>
        <p:blipFill>
          <a:blip r:embed="rId4"/>
          <a:stretch>
            <a:fillRect/>
          </a:stretch>
        </p:blipFill>
        <p:spPr>
          <a:xfrm>
            <a:off x="9909198" y="365125"/>
            <a:ext cx="1772656" cy="449073"/>
          </a:xfrm>
          <a:prstGeom prst="rect">
            <a:avLst/>
          </a:prstGeom>
        </p:spPr>
      </p:pic>
    </p:spTree>
    <p:custDataLst>
      <p:tags r:id="rId1"/>
    </p:custDataLst>
    <p:extLst>
      <p:ext uri="{BB962C8B-B14F-4D97-AF65-F5344CB8AC3E}">
        <p14:creationId xmlns:p14="http://schemas.microsoft.com/office/powerpoint/2010/main" val="26119429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hree Column">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DA4BB6E3-A058-A34B-A1A1-FE195D499725}"/>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1" y="365125"/>
            <a:ext cx="9037416" cy="474119"/>
          </a:xfrm>
        </p:spPr>
        <p:txBody>
          <a:bodyPr>
            <a:noAutofit/>
          </a:bodyPr>
          <a:lstStyle>
            <a:lvl1pPr>
              <a:defRPr sz="4000">
                <a:solidFill>
                  <a:schemeClr val="bg1"/>
                </a:solidFill>
              </a:defRPr>
            </a:lvl1pPr>
          </a:lstStyle>
          <a:p>
            <a:r>
              <a:rPr lang="en-US"/>
              <a:t>Click to edit Master title style</a:t>
            </a:r>
            <a:endParaRPr lang="en-US" dirty="0"/>
          </a:p>
        </p:txBody>
      </p:sp>
      <p:sp>
        <p:nvSpPr>
          <p:cNvPr id="10" name="Content Placeholder 2">
            <a:extLst>
              <a:ext uri="{FF2B5EF4-FFF2-40B4-BE49-F238E27FC236}">
                <a16:creationId xmlns:a16="http://schemas.microsoft.com/office/drawing/2014/main" id="{F3BB2B80-1B59-A143-BE75-CCD366DF7CE5}"/>
              </a:ext>
            </a:extLst>
          </p:cNvPr>
          <p:cNvSpPr>
            <a:spLocks noGrp="1"/>
          </p:cNvSpPr>
          <p:nvPr>
            <p:ph idx="1"/>
          </p:nvPr>
        </p:nvSpPr>
        <p:spPr>
          <a:xfrm>
            <a:off x="419100" y="1528175"/>
            <a:ext cx="3593592" cy="4645152"/>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Slide Number Placeholder 5">
            <a:extLst>
              <a:ext uri="{FF2B5EF4-FFF2-40B4-BE49-F238E27FC236}">
                <a16:creationId xmlns:a16="http://schemas.microsoft.com/office/drawing/2014/main" id="{4AC7BB94-D444-F441-A88C-76F7DDCDC5EB}"/>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
        <p:nvSpPr>
          <p:cNvPr id="15" name="Content Placeholder 2">
            <a:extLst>
              <a:ext uri="{FF2B5EF4-FFF2-40B4-BE49-F238E27FC236}">
                <a16:creationId xmlns:a16="http://schemas.microsoft.com/office/drawing/2014/main" id="{0C6EC767-E7A4-C245-BAA4-960E5F2420E0}"/>
              </a:ext>
            </a:extLst>
          </p:cNvPr>
          <p:cNvSpPr>
            <a:spLocks noGrp="1"/>
          </p:cNvSpPr>
          <p:nvPr>
            <p:ph idx="13"/>
          </p:nvPr>
        </p:nvSpPr>
        <p:spPr>
          <a:xfrm>
            <a:off x="8173686" y="1528175"/>
            <a:ext cx="3593592" cy="4645152"/>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2">
            <a:extLst>
              <a:ext uri="{FF2B5EF4-FFF2-40B4-BE49-F238E27FC236}">
                <a16:creationId xmlns:a16="http://schemas.microsoft.com/office/drawing/2014/main" id="{F3CCBCC6-BD7A-204B-A666-6793093190FD}"/>
              </a:ext>
            </a:extLst>
          </p:cNvPr>
          <p:cNvSpPr>
            <a:spLocks noGrp="1"/>
          </p:cNvSpPr>
          <p:nvPr>
            <p:ph idx="14"/>
          </p:nvPr>
        </p:nvSpPr>
        <p:spPr>
          <a:xfrm>
            <a:off x="4314209" y="1528175"/>
            <a:ext cx="3593592" cy="4645152"/>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Footer Placeholder 4">
            <a:extLst>
              <a:ext uri="{FF2B5EF4-FFF2-40B4-BE49-F238E27FC236}">
                <a16:creationId xmlns:a16="http://schemas.microsoft.com/office/drawing/2014/main" id="{EAED9FF8-3030-4E4D-ADC0-FA2315FD54F2}"/>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pic>
        <p:nvPicPr>
          <p:cNvPr id="14" name="Picture 13">
            <a:extLst>
              <a:ext uri="{FF2B5EF4-FFF2-40B4-BE49-F238E27FC236}">
                <a16:creationId xmlns:a16="http://schemas.microsoft.com/office/drawing/2014/main" id="{BCD2DB21-CEFB-4A4D-B8DA-776FFE4E65ED}"/>
              </a:ext>
            </a:extLst>
          </p:cNvPr>
          <p:cNvPicPr>
            <a:picLocks noChangeAspect="1"/>
          </p:cNvPicPr>
          <p:nvPr userDrawn="1"/>
        </p:nvPicPr>
        <p:blipFill>
          <a:blip r:embed="rId4"/>
          <a:stretch>
            <a:fillRect/>
          </a:stretch>
        </p:blipFill>
        <p:spPr>
          <a:xfrm>
            <a:off x="9909198" y="365125"/>
            <a:ext cx="1772656" cy="449073"/>
          </a:xfrm>
          <a:prstGeom prst="rect">
            <a:avLst/>
          </a:prstGeom>
        </p:spPr>
      </p:pic>
    </p:spTree>
    <p:custDataLst>
      <p:tags r:id="rId1"/>
    </p:custDataLst>
    <p:extLst>
      <p:ext uri="{BB962C8B-B14F-4D97-AF65-F5344CB8AC3E}">
        <p14:creationId xmlns:p14="http://schemas.microsoft.com/office/powerpoint/2010/main" val="3368846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B7529A25-CD85-DB42-9175-A545162F47DB}"/>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sp>
        <p:nvSpPr>
          <p:cNvPr id="11" name="Slide Number Placeholder 5">
            <a:extLst>
              <a:ext uri="{FF2B5EF4-FFF2-40B4-BE49-F238E27FC236}">
                <a16:creationId xmlns:a16="http://schemas.microsoft.com/office/drawing/2014/main" id="{4AC7BB94-D444-F441-A88C-76F7DDCDC5EB}"/>
              </a:ext>
            </a:extLst>
          </p:cNvPr>
          <p:cNvSpPr>
            <a:spLocks noGrp="1"/>
          </p:cNvSpPr>
          <p:nvPr>
            <p:ph type="sldNum" sz="quarter" idx="12"/>
          </p:nvPr>
        </p:nvSpPr>
        <p:spPr>
          <a:xfrm>
            <a:off x="9029700" y="6356350"/>
            <a:ext cx="2743200" cy="365125"/>
          </a:xfrm>
        </p:spPr>
        <p:txBody>
          <a:bodyPr>
            <a:noAutofit/>
          </a:bodyPr>
          <a:lstStyle/>
          <a:p>
            <a:fld id="{B6A95138-A96E-2F42-A959-2EFD44FE4AB7}" type="slidenum">
              <a:rPr lang="en-US" smtClean="0"/>
              <a:t>‹#›</a:t>
            </a:fld>
            <a:endParaRPr lang="en-US" dirty="0"/>
          </a:p>
        </p:txBody>
      </p:sp>
      <p:sp>
        <p:nvSpPr>
          <p:cNvPr id="13" name="Content Placeholder 2">
            <a:extLst>
              <a:ext uri="{FF2B5EF4-FFF2-40B4-BE49-F238E27FC236}">
                <a16:creationId xmlns:a16="http://schemas.microsoft.com/office/drawing/2014/main" id="{1EBC76E4-C45C-574F-A82B-828C66343888}"/>
              </a:ext>
            </a:extLst>
          </p:cNvPr>
          <p:cNvSpPr>
            <a:spLocks noGrp="1"/>
          </p:cNvSpPr>
          <p:nvPr>
            <p:ph idx="14"/>
          </p:nvPr>
        </p:nvSpPr>
        <p:spPr>
          <a:xfrm>
            <a:off x="419100" y="2041932"/>
            <a:ext cx="5504688" cy="4131084"/>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ext Placeholder 2">
            <a:extLst>
              <a:ext uri="{FF2B5EF4-FFF2-40B4-BE49-F238E27FC236}">
                <a16:creationId xmlns:a16="http://schemas.microsoft.com/office/drawing/2014/main" id="{696A4FD3-97EE-8149-9A33-E0E6B1B0C06E}"/>
              </a:ext>
            </a:extLst>
          </p:cNvPr>
          <p:cNvSpPr>
            <a:spLocks noGrp="1"/>
          </p:cNvSpPr>
          <p:nvPr>
            <p:ph type="body" sz="quarter" idx="15"/>
          </p:nvPr>
        </p:nvSpPr>
        <p:spPr>
          <a:xfrm>
            <a:off x="419101" y="1524000"/>
            <a:ext cx="5504688" cy="517932"/>
          </a:xfrm>
        </p:spPr>
        <p:txBody>
          <a:bodyPr>
            <a:noAutofit/>
          </a:bodyPr>
          <a:lstStyle>
            <a:lvl1pPr marL="0" indent="0">
              <a:buNone/>
              <a:defRPr sz="3200" b="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lvl="0"/>
            <a:r>
              <a:rPr lang="en-US"/>
              <a:t>Click to edit Master text styles</a:t>
            </a:r>
          </a:p>
        </p:txBody>
      </p:sp>
      <p:sp>
        <p:nvSpPr>
          <p:cNvPr id="14" name="Content Placeholder 2">
            <a:extLst>
              <a:ext uri="{FF2B5EF4-FFF2-40B4-BE49-F238E27FC236}">
                <a16:creationId xmlns:a16="http://schemas.microsoft.com/office/drawing/2014/main" id="{E73D202D-7B57-2643-80ED-BF68CDD1CDB3}"/>
              </a:ext>
            </a:extLst>
          </p:cNvPr>
          <p:cNvSpPr>
            <a:spLocks noGrp="1"/>
          </p:cNvSpPr>
          <p:nvPr>
            <p:ph idx="16"/>
          </p:nvPr>
        </p:nvSpPr>
        <p:spPr>
          <a:xfrm>
            <a:off x="6249885" y="2041932"/>
            <a:ext cx="5504688" cy="4131084"/>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 Placeholder 2">
            <a:extLst>
              <a:ext uri="{FF2B5EF4-FFF2-40B4-BE49-F238E27FC236}">
                <a16:creationId xmlns:a16="http://schemas.microsoft.com/office/drawing/2014/main" id="{DDC3C2DA-3EB0-FE4D-8393-500CDB18693C}"/>
              </a:ext>
            </a:extLst>
          </p:cNvPr>
          <p:cNvSpPr>
            <a:spLocks noGrp="1"/>
          </p:cNvSpPr>
          <p:nvPr>
            <p:ph type="body" sz="quarter" idx="17"/>
          </p:nvPr>
        </p:nvSpPr>
        <p:spPr>
          <a:xfrm>
            <a:off x="6249886" y="1524000"/>
            <a:ext cx="5504688" cy="517932"/>
          </a:xfrm>
        </p:spPr>
        <p:txBody>
          <a:bodyPr>
            <a:noAutofit/>
          </a:bodyPr>
          <a:lstStyle>
            <a:lvl1pPr marL="0" indent="0">
              <a:buNone/>
              <a:defRPr sz="3200" b="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lvl="0"/>
            <a:r>
              <a:rPr lang="en-US"/>
              <a:t>Click to edit Master text styles</a:t>
            </a:r>
          </a:p>
        </p:txBody>
      </p:sp>
      <p:sp>
        <p:nvSpPr>
          <p:cNvPr id="10" name="Footer Placeholder 4">
            <a:extLst>
              <a:ext uri="{FF2B5EF4-FFF2-40B4-BE49-F238E27FC236}">
                <a16:creationId xmlns:a16="http://schemas.microsoft.com/office/drawing/2014/main" id="{6552EEA6-13B7-F947-9C14-50FE89679658}"/>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pic>
        <p:nvPicPr>
          <p:cNvPr id="16" name="Picture 15">
            <a:extLst>
              <a:ext uri="{FF2B5EF4-FFF2-40B4-BE49-F238E27FC236}">
                <a16:creationId xmlns:a16="http://schemas.microsoft.com/office/drawing/2014/main" id="{503D402F-215B-FB47-825A-3E2774C59C1B}"/>
              </a:ext>
            </a:extLst>
          </p:cNvPr>
          <p:cNvPicPr>
            <a:picLocks noChangeAspect="1"/>
          </p:cNvPicPr>
          <p:nvPr userDrawn="1"/>
        </p:nvPicPr>
        <p:blipFill>
          <a:blip r:embed="rId4"/>
          <a:stretch>
            <a:fillRect/>
          </a:stretch>
        </p:blipFill>
        <p:spPr>
          <a:xfrm>
            <a:off x="9909198" y="365125"/>
            <a:ext cx="1772656" cy="449073"/>
          </a:xfrm>
          <a:prstGeom prst="rect">
            <a:avLst/>
          </a:prstGeom>
        </p:spPr>
      </p:pic>
    </p:spTree>
    <p:custDataLst>
      <p:tags r:id="rId1"/>
    </p:custDataLst>
    <p:extLst>
      <p:ext uri="{BB962C8B-B14F-4D97-AF65-F5344CB8AC3E}">
        <p14:creationId xmlns:p14="http://schemas.microsoft.com/office/powerpoint/2010/main" val="17784129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ubtitle">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704F4F9-D03D-9741-91BE-D52E962C5051}"/>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sp>
        <p:nvSpPr>
          <p:cNvPr id="11" name="Slide Number Placeholder 5">
            <a:extLst>
              <a:ext uri="{FF2B5EF4-FFF2-40B4-BE49-F238E27FC236}">
                <a16:creationId xmlns:a16="http://schemas.microsoft.com/office/drawing/2014/main" id="{4AC7BB94-D444-F441-A88C-76F7DDCDC5EB}"/>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
        <p:nvSpPr>
          <p:cNvPr id="13" name="Content Placeholder 2">
            <a:extLst>
              <a:ext uri="{FF2B5EF4-FFF2-40B4-BE49-F238E27FC236}">
                <a16:creationId xmlns:a16="http://schemas.microsoft.com/office/drawing/2014/main" id="{1EBC76E4-C45C-574F-A82B-828C66343888}"/>
              </a:ext>
            </a:extLst>
          </p:cNvPr>
          <p:cNvSpPr>
            <a:spLocks noGrp="1"/>
          </p:cNvSpPr>
          <p:nvPr>
            <p:ph idx="14"/>
          </p:nvPr>
        </p:nvSpPr>
        <p:spPr>
          <a:xfrm>
            <a:off x="419099" y="2041932"/>
            <a:ext cx="11335473" cy="4131084"/>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ext Placeholder 2">
            <a:extLst>
              <a:ext uri="{FF2B5EF4-FFF2-40B4-BE49-F238E27FC236}">
                <a16:creationId xmlns:a16="http://schemas.microsoft.com/office/drawing/2014/main" id="{696A4FD3-97EE-8149-9A33-E0E6B1B0C06E}"/>
              </a:ext>
            </a:extLst>
          </p:cNvPr>
          <p:cNvSpPr>
            <a:spLocks noGrp="1"/>
          </p:cNvSpPr>
          <p:nvPr>
            <p:ph type="body" sz="quarter" idx="15"/>
          </p:nvPr>
        </p:nvSpPr>
        <p:spPr>
          <a:xfrm>
            <a:off x="419100" y="1524000"/>
            <a:ext cx="11335473" cy="517932"/>
          </a:xfrm>
        </p:spPr>
        <p:txBody>
          <a:bodyPr>
            <a:noAutofit/>
          </a:bodyPr>
          <a:lstStyle>
            <a:lvl1pPr marL="0" indent="0">
              <a:buNone/>
              <a:defRPr sz="3200" b="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lvl="0"/>
            <a:r>
              <a:rPr lang="en-US"/>
              <a:t>Click to edit Master text styles</a:t>
            </a:r>
          </a:p>
        </p:txBody>
      </p:sp>
      <p:sp>
        <p:nvSpPr>
          <p:cNvPr id="10" name="Footer Placeholder 4">
            <a:extLst>
              <a:ext uri="{FF2B5EF4-FFF2-40B4-BE49-F238E27FC236}">
                <a16:creationId xmlns:a16="http://schemas.microsoft.com/office/drawing/2014/main" id="{99B9B80A-7CBE-8F4D-B2B0-66F7C285B4DD}"/>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pic>
        <p:nvPicPr>
          <p:cNvPr id="15" name="Picture 14">
            <a:extLst>
              <a:ext uri="{FF2B5EF4-FFF2-40B4-BE49-F238E27FC236}">
                <a16:creationId xmlns:a16="http://schemas.microsoft.com/office/drawing/2014/main" id="{2D28D2B2-887B-C449-B54F-A6016CBDBCB1}"/>
              </a:ext>
            </a:extLst>
          </p:cNvPr>
          <p:cNvPicPr>
            <a:picLocks noChangeAspect="1"/>
          </p:cNvPicPr>
          <p:nvPr userDrawn="1"/>
        </p:nvPicPr>
        <p:blipFill>
          <a:blip r:embed="rId4"/>
          <a:stretch>
            <a:fillRect/>
          </a:stretch>
        </p:blipFill>
        <p:spPr>
          <a:xfrm>
            <a:off x="9909198" y="365125"/>
            <a:ext cx="1772656" cy="449073"/>
          </a:xfrm>
          <a:prstGeom prst="rect">
            <a:avLst/>
          </a:prstGeom>
        </p:spPr>
      </p:pic>
    </p:spTree>
    <p:custDataLst>
      <p:tags r:id="rId1"/>
    </p:custDataLst>
    <p:extLst>
      <p:ext uri="{BB962C8B-B14F-4D97-AF65-F5344CB8AC3E}">
        <p14:creationId xmlns:p14="http://schemas.microsoft.com/office/powerpoint/2010/main" val="27150833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ags" Target="../tags/tag2.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5DF0B29-9AD8-3F4E-B00F-6715996AE88A}"/>
              </a:ext>
            </a:extLst>
          </p:cNvPr>
          <p:cNvSpPr>
            <a:spLocks noGrp="1"/>
          </p:cNvSpPr>
          <p:nvPr>
            <p:ph type="title"/>
          </p:nvPr>
        </p:nvSpPr>
        <p:spPr>
          <a:xfrm>
            <a:off x="419100" y="365125"/>
            <a:ext cx="113538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D4DF7ED-6BC6-EE49-BB58-F5E1626AD5BF}"/>
              </a:ext>
            </a:extLst>
          </p:cNvPr>
          <p:cNvSpPr>
            <a:spLocks noGrp="1"/>
          </p:cNvSpPr>
          <p:nvPr>
            <p:ph type="body" idx="1"/>
          </p:nvPr>
        </p:nvSpPr>
        <p:spPr>
          <a:xfrm>
            <a:off x="419100" y="1825625"/>
            <a:ext cx="113538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5FCD72AE-1203-5947-A950-5866F5412B3B}"/>
              </a:ext>
            </a:extLst>
          </p:cNvPr>
          <p:cNvSpPr>
            <a:spLocks noGrp="1"/>
          </p:cNvSpPr>
          <p:nvPr>
            <p:ph type="sldNum" sz="quarter" idx="4"/>
          </p:nvPr>
        </p:nvSpPr>
        <p:spPr>
          <a:xfrm>
            <a:off x="9029700" y="6356350"/>
            <a:ext cx="2743200" cy="365125"/>
          </a:xfrm>
          <a:prstGeom prst="rect">
            <a:avLst/>
          </a:prstGeom>
        </p:spPr>
        <p:txBody>
          <a:bodyPr vert="horz" lIns="91440" tIns="45720" rIns="91440" bIns="45720" rtlCol="0" anchor="ctr"/>
          <a:lstStyle>
            <a:lvl1pPr algn="r">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fld id="{B6A95138-A96E-2F42-A959-2EFD44FE4AB7}" type="slidenum">
              <a:rPr lang="en-US" smtClean="0"/>
              <a:pPr/>
              <a:t>‹#›</a:t>
            </a:fld>
            <a:endParaRPr lang="en-US" dirty="0"/>
          </a:p>
        </p:txBody>
      </p:sp>
      <p:sp>
        <p:nvSpPr>
          <p:cNvPr id="5" name="Footer Placeholder 4">
            <a:extLst>
              <a:ext uri="{FF2B5EF4-FFF2-40B4-BE49-F238E27FC236}">
                <a16:creationId xmlns:a16="http://schemas.microsoft.com/office/drawing/2014/main" id="{8D064DA9-8E78-194C-AB7B-DC01F6E01F7F}"/>
              </a:ext>
            </a:extLst>
          </p:cNvPr>
          <p:cNvSpPr>
            <a:spLocks noGrp="1"/>
          </p:cNvSpPr>
          <p:nvPr>
            <p:ph type="ftr" sz="quarter" idx="3"/>
          </p:nvPr>
        </p:nvSpPr>
        <p:spPr>
          <a:xfrm>
            <a:off x="419100" y="6356350"/>
            <a:ext cx="6871048"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spTree>
    <p:custDataLst>
      <p:tags r:id="rId26"/>
    </p:custDataLst>
    <p:extLst>
      <p:ext uri="{BB962C8B-B14F-4D97-AF65-F5344CB8AC3E}">
        <p14:creationId xmlns:p14="http://schemas.microsoft.com/office/powerpoint/2010/main" val="2772879459"/>
      </p:ext>
    </p:extLst>
  </p:cSld>
  <p:clrMap bg1="lt1" tx1="dk1" bg2="lt2" tx2="dk2" accent1="accent1" accent2="accent2" accent3="accent3" accent4="accent4" accent5="accent5" accent6="accent6" hlink="hlink" folHlink="folHlink"/>
  <p:sldLayoutIdLst>
    <p:sldLayoutId id="2147483664" r:id="rId1"/>
    <p:sldLayoutId id="2147483663" r:id="rId2"/>
    <p:sldLayoutId id="2147483670" r:id="rId3"/>
    <p:sldLayoutId id="2147483667" r:id="rId4"/>
    <p:sldLayoutId id="2147483650" r:id="rId5"/>
    <p:sldLayoutId id="2147483649" r:id="rId6"/>
    <p:sldLayoutId id="2147483651" r:id="rId7"/>
    <p:sldLayoutId id="2147483652" r:id="rId8"/>
    <p:sldLayoutId id="2147483661" r:id="rId9"/>
    <p:sldLayoutId id="2147483653" r:id="rId10"/>
    <p:sldLayoutId id="2147483671" r:id="rId11"/>
    <p:sldLayoutId id="2147483657" r:id="rId12"/>
    <p:sldLayoutId id="2147483658" r:id="rId13"/>
    <p:sldLayoutId id="2147483659" r:id="rId14"/>
    <p:sldLayoutId id="2147483678" r:id="rId15"/>
    <p:sldLayoutId id="2147483679" r:id="rId16"/>
    <p:sldLayoutId id="2147483680" r:id="rId17"/>
    <p:sldLayoutId id="2147483668" r:id="rId18"/>
    <p:sldLayoutId id="2147483672" r:id="rId19"/>
    <p:sldLayoutId id="2147483665" r:id="rId20"/>
    <p:sldLayoutId id="2147483677" r:id="rId21"/>
    <p:sldLayoutId id="2147483669" r:id="rId22"/>
    <p:sldLayoutId id="2147483660" r:id="rId23"/>
    <p:sldLayoutId id="2147483681" r:id="rId24"/>
  </p:sldLayoutIdLst>
  <p:hf hdr="0" dt="0"/>
  <p:txStyles>
    <p:titleStyle>
      <a:lvl1pPr algn="l" defTabSz="914400" rtl="0" eaLnBrk="1" latinLnBrk="0" hangingPunct="1">
        <a:lnSpc>
          <a:spcPct val="90000"/>
        </a:lnSpc>
        <a:spcBef>
          <a:spcPct val="0"/>
        </a:spcBef>
        <a:buNone/>
        <a:defRPr sz="40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264" userDrawn="1">
          <p15:clr>
            <a:srgbClr val="F26B43"/>
          </p15:clr>
        </p15:guide>
        <p15:guide id="4" pos="7416"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tags" Target="../tags/tag26.xml"/></Relationships>
</file>

<file path=ppt/slides/_rels/slide10.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notesSlide" Target="../notesSlides/notesSlide10.xml"/><Relationship Id="rId7" Type="http://schemas.openxmlformats.org/officeDocument/2006/relationships/image" Target="../media/image29.svg"/><Relationship Id="rId2" Type="http://schemas.openxmlformats.org/officeDocument/2006/relationships/slideLayout" Target="../slideLayouts/slideLayout18.xml"/><Relationship Id="rId1" Type="http://schemas.openxmlformats.org/officeDocument/2006/relationships/tags" Target="../tags/tag35.xml"/><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png"/><Relationship Id="rId10" Type="http://schemas.openxmlformats.org/officeDocument/2006/relationships/image" Target="../media/image32.png"/><Relationship Id="rId4" Type="http://schemas.openxmlformats.org/officeDocument/2006/relationships/image" Target="../media/image11.png"/><Relationship Id="rId9" Type="http://schemas.openxmlformats.org/officeDocument/2006/relationships/image" Target="../media/image31.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5.xml"/><Relationship Id="rId1" Type="http://schemas.openxmlformats.org/officeDocument/2006/relationships/tags" Target="../tags/tag36.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5.xml"/><Relationship Id="rId1" Type="http://schemas.openxmlformats.org/officeDocument/2006/relationships/tags" Target="../tags/tag37.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5.xml"/><Relationship Id="rId1" Type="http://schemas.openxmlformats.org/officeDocument/2006/relationships/tags" Target="../tags/tag38.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3.xml"/><Relationship Id="rId1" Type="http://schemas.openxmlformats.org/officeDocument/2006/relationships/tags" Target="../tags/tag39.xml"/><Relationship Id="rId4" Type="http://schemas.openxmlformats.org/officeDocument/2006/relationships/image" Target="../media/image34.jpe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3.xml"/><Relationship Id="rId1" Type="http://schemas.openxmlformats.org/officeDocument/2006/relationships/tags" Target="../tags/tag40.xml"/><Relationship Id="rId5" Type="http://schemas.openxmlformats.org/officeDocument/2006/relationships/image" Target="../media/image35.png"/><Relationship Id="rId4" Type="http://schemas.openxmlformats.org/officeDocument/2006/relationships/hyperlink" Target="https://aws-tc-largeobjects.s3-us-west-2.amazonaws.com/ILT-TF-100-ACFNDS-20-EN/Module_7_S3+v2.0.mp4" TargetMode="Externa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tags" Target="../tags/tag41.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5.xml"/><Relationship Id="rId1" Type="http://schemas.openxmlformats.org/officeDocument/2006/relationships/tags" Target="../tags/tag42.xml"/><Relationship Id="rId5" Type="http://schemas.openxmlformats.org/officeDocument/2006/relationships/image" Target="../media/image37.svg"/><Relationship Id="rId4" Type="http://schemas.openxmlformats.org/officeDocument/2006/relationships/image" Target="../media/image36.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5.xml"/><Relationship Id="rId1" Type="http://schemas.openxmlformats.org/officeDocument/2006/relationships/tags" Target="../tags/tag43.xml"/></Relationships>
</file>

<file path=ppt/slides/_rels/slide19.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notesSlide" Target="../notesSlides/notesSlide19.xml"/><Relationship Id="rId7" Type="http://schemas.openxmlformats.org/officeDocument/2006/relationships/image" Target="../media/image39.svg"/><Relationship Id="rId2" Type="http://schemas.openxmlformats.org/officeDocument/2006/relationships/slideLayout" Target="../slideLayouts/slideLayout18.xml"/><Relationship Id="rId1" Type="http://schemas.openxmlformats.org/officeDocument/2006/relationships/tags" Target="../tags/tag44.xml"/><Relationship Id="rId6" Type="http://schemas.openxmlformats.org/officeDocument/2006/relationships/image" Target="../media/image38.png"/><Relationship Id="rId5" Type="http://schemas.openxmlformats.org/officeDocument/2006/relationships/image" Target="../media/image13.svg"/><Relationship Id="rId4" Type="http://schemas.openxmlformats.org/officeDocument/2006/relationships/image" Target="../media/image12.png"/><Relationship Id="rId9" Type="http://schemas.microsoft.com/office/2007/relationships/hdphoto" Target="../media/hdphoto1.wdp"/></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5.xml"/><Relationship Id="rId1" Type="http://schemas.openxmlformats.org/officeDocument/2006/relationships/tags" Target="../tags/tag27.xml"/><Relationship Id="rId5" Type="http://schemas.openxmlformats.org/officeDocument/2006/relationships/image" Target="../media/image9.svg"/><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notesSlide" Target="../notesSlides/notesSlide20.xml"/><Relationship Id="rId7" Type="http://schemas.openxmlformats.org/officeDocument/2006/relationships/image" Target="../media/image44.png"/><Relationship Id="rId2" Type="http://schemas.openxmlformats.org/officeDocument/2006/relationships/slideLayout" Target="../slideLayouts/slideLayout18.xml"/><Relationship Id="rId1" Type="http://schemas.openxmlformats.org/officeDocument/2006/relationships/tags" Target="../tags/tag45.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 Id="rId9" Type="http://schemas.openxmlformats.org/officeDocument/2006/relationships/image" Target="../media/image46.png"/></Relationships>
</file>

<file path=ppt/slides/_rels/slide21.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notesSlide" Target="../notesSlides/notesSlide21.xml"/><Relationship Id="rId7" Type="http://schemas.openxmlformats.org/officeDocument/2006/relationships/image" Target="../media/image25.svg"/><Relationship Id="rId2" Type="http://schemas.openxmlformats.org/officeDocument/2006/relationships/slideLayout" Target="../slideLayouts/slideLayout5.xml"/><Relationship Id="rId1" Type="http://schemas.openxmlformats.org/officeDocument/2006/relationships/tags" Target="../tags/tag46.xml"/><Relationship Id="rId6" Type="http://schemas.openxmlformats.org/officeDocument/2006/relationships/image" Target="../media/image24.png"/><Relationship Id="rId5" Type="http://schemas.openxmlformats.org/officeDocument/2006/relationships/image" Target="../media/image48.svg"/><Relationship Id="rId10" Type="http://schemas.openxmlformats.org/officeDocument/2006/relationships/image" Target="../media/image49.png"/><Relationship Id="rId4" Type="http://schemas.openxmlformats.org/officeDocument/2006/relationships/image" Target="../media/image47.png"/><Relationship Id="rId9" Type="http://schemas.openxmlformats.org/officeDocument/2006/relationships/image" Target="../media/image37.sv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5.xml"/><Relationship Id="rId1" Type="http://schemas.openxmlformats.org/officeDocument/2006/relationships/tags" Target="../tags/tag47.xml"/><Relationship Id="rId5" Type="http://schemas.openxmlformats.org/officeDocument/2006/relationships/image" Target="../media/image51.png"/><Relationship Id="rId4" Type="http://schemas.openxmlformats.org/officeDocument/2006/relationships/image" Target="../media/image50.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5.xml"/><Relationship Id="rId1" Type="http://schemas.openxmlformats.org/officeDocument/2006/relationships/tags" Target="../tags/tag48.xml"/></Relationships>
</file>

<file path=ppt/slides/_rels/slide24.xml.rels><?xml version="1.0" encoding="UTF-8" standalone="yes"?>
<Relationships xmlns="http://schemas.openxmlformats.org/package/2006/relationships"><Relationship Id="rId8" Type="http://schemas.openxmlformats.org/officeDocument/2006/relationships/image" Target="../media/image56.png"/><Relationship Id="rId13" Type="http://schemas.openxmlformats.org/officeDocument/2006/relationships/image" Target="../media/image37.svg"/><Relationship Id="rId18" Type="http://schemas.openxmlformats.org/officeDocument/2006/relationships/image" Target="../media/image62.png"/><Relationship Id="rId3" Type="http://schemas.openxmlformats.org/officeDocument/2006/relationships/notesSlide" Target="../notesSlides/notesSlide24.xml"/><Relationship Id="rId7" Type="http://schemas.openxmlformats.org/officeDocument/2006/relationships/image" Target="../media/image55.svg"/><Relationship Id="rId12" Type="http://schemas.openxmlformats.org/officeDocument/2006/relationships/image" Target="../media/image36.png"/><Relationship Id="rId17" Type="http://schemas.openxmlformats.org/officeDocument/2006/relationships/image" Target="../media/image61.svg"/><Relationship Id="rId2" Type="http://schemas.openxmlformats.org/officeDocument/2006/relationships/slideLayout" Target="../slideLayouts/slideLayout5.xml"/><Relationship Id="rId16" Type="http://schemas.openxmlformats.org/officeDocument/2006/relationships/image" Target="../media/image60.png"/><Relationship Id="rId1" Type="http://schemas.openxmlformats.org/officeDocument/2006/relationships/tags" Target="../tags/tag49.xml"/><Relationship Id="rId6" Type="http://schemas.openxmlformats.org/officeDocument/2006/relationships/image" Target="../media/image54.png"/><Relationship Id="rId11" Type="http://schemas.openxmlformats.org/officeDocument/2006/relationships/image" Target="../media/image9.svg"/><Relationship Id="rId5" Type="http://schemas.openxmlformats.org/officeDocument/2006/relationships/image" Target="../media/image53.svg"/><Relationship Id="rId15" Type="http://schemas.openxmlformats.org/officeDocument/2006/relationships/image" Target="../media/image59.svg"/><Relationship Id="rId10" Type="http://schemas.openxmlformats.org/officeDocument/2006/relationships/image" Target="../media/image8.png"/><Relationship Id="rId19" Type="http://schemas.openxmlformats.org/officeDocument/2006/relationships/image" Target="../media/image63.svg"/><Relationship Id="rId4" Type="http://schemas.openxmlformats.org/officeDocument/2006/relationships/image" Target="../media/image52.png"/><Relationship Id="rId9" Type="http://schemas.openxmlformats.org/officeDocument/2006/relationships/image" Target="../media/image57.svg"/><Relationship Id="rId14" Type="http://schemas.openxmlformats.org/officeDocument/2006/relationships/image" Target="../media/image58.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5.xml"/><Relationship Id="rId1" Type="http://schemas.openxmlformats.org/officeDocument/2006/relationships/tags" Target="../tags/tag50.xml"/><Relationship Id="rId6" Type="http://schemas.openxmlformats.org/officeDocument/2006/relationships/image" Target="../media/image64.png"/><Relationship Id="rId5" Type="http://schemas.openxmlformats.org/officeDocument/2006/relationships/image" Target="../media/image37.svg"/><Relationship Id="rId4" Type="http://schemas.openxmlformats.org/officeDocument/2006/relationships/image" Target="../media/image36.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3.xml"/><Relationship Id="rId1" Type="http://schemas.openxmlformats.org/officeDocument/2006/relationships/tags" Target="../tags/tag51.xml"/><Relationship Id="rId4" Type="http://schemas.openxmlformats.org/officeDocument/2006/relationships/image" Target="../media/image34.jpe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3.xml"/><Relationship Id="rId1" Type="http://schemas.openxmlformats.org/officeDocument/2006/relationships/tags" Target="../tags/tag52.xml"/><Relationship Id="rId5" Type="http://schemas.openxmlformats.org/officeDocument/2006/relationships/image" Target="../media/image65.png"/><Relationship Id="rId4" Type="http://schemas.openxmlformats.org/officeDocument/2006/relationships/hyperlink" Target="https://aws-tc-largeobjects.s3-us-west-2.amazonaws.com/ILT-TF-100-ACFNDS-20-EN/Module_7_S3_Glacier+v3.0.mp4" TargetMode="Externa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3.xml"/><Relationship Id="rId1" Type="http://schemas.openxmlformats.org/officeDocument/2006/relationships/tags" Target="../tags/tag53.xml"/><Relationship Id="rId4" Type="http://schemas.openxmlformats.org/officeDocument/2006/relationships/image" Target="../media/image66.jpeg"/></Relationships>
</file>

<file path=ppt/slides/_rels/slide29.xml.rels><?xml version="1.0" encoding="UTF-8" standalone="yes"?>
<Relationships xmlns="http://schemas.openxmlformats.org/package/2006/relationships"><Relationship Id="rId8" Type="http://schemas.openxmlformats.org/officeDocument/2006/relationships/image" Target="../media/image71.png"/><Relationship Id="rId13" Type="http://schemas.openxmlformats.org/officeDocument/2006/relationships/image" Target="../media/image76.svg"/><Relationship Id="rId3" Type="http://schemas.openxmlformats.org/officeDocument/2006/relationships/notesSlide" Target="../notesSlides/notesSlide29.xml"/><Relationship Id="rId7" Type="http://schemas.openxmlformats.org/officeDocument/2006/relationships/image" Target="../media/image70.svg"/><Relationship Id="rId12" Type="http://schemas.openxmlformats.org/officeDocument/2006/relationships/image" Target="../media/image75.png"/><Relationship Id="rId2" Type="http://schemas.openxmlformats.org/officeDocument/2006/relationships/slideLayout" Target="../slideLayouts/slideLayout5.xml"/><Relationship Id="rId1" Type="http://schemas.openxmlformats.org/officeDocument/2006/relationships/tags" Target="../tags/tag54.xml"/><Relationship Id="rId6" Type="http://schemas.openxmlformats.org/officeDocument/2006/relationships/image" Target="../media/image69.png"/><Relationship Id="rId11" Type="http://schemas.openxmlformats.org/officeDocument/2006/relationships/image" Target="../media/image74.svg"/><Relationship Id="rId5" Type="http://schemas.openxmlformats.org/officeDocument/2006/relationships/image" Target="../media/image68.svg"/><Relationship Id="rId10" Type="http://schemas.openxmlformats.org/officeDocument/2006/relationships/image" Target="../media/image73.png"/><Relationship Id="rId4" Type="http://schemas.openxmlformats.org/officeDocument/2006/relationships/image" Target="../media/image67.png"/><Relationship Id="rId9" Type="http://schemas.openxmlformats.org/officeDocument/2006/relationships/image" Target="../media/image72.sv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8.xml"/><Relationship Id="rId1" Type="http://schemas.openxmlformats.org/officeDocument/2006/relationships/tags" Target="../tags/tag28.xml"/><Relationship Id="rId5" Type="http://schemas.openxmlformats.org/officeDocument/2006/relationships/image" Target="../media/image11.png"/><Relationship Id="rId4" Type="http://schemas.openxmlformats.org/officeDocument/2006/relationships/image" Target="../media/image10.png"/></Relationships>
</file>

<file path=ppt/slides/_rels/slide30.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notesSlide" Target="../notesSlides/notesSlide30.xml"/><Relationship Id="rId7" Type="http://schemas.openxmlformats.org/officeDocument/2006/relationships/image" Target="../media/image80.svg"/><Relationship Id="rId2" Type="http://schemas.openxmlformats.org/officeDocument/2006/relationships/slideLayout" Target="../slideLayouts/slideLayout5.xml"/><Relationship Id="rId1" Type="http://schemas.openxmlformats.org/officeDocument/2006/relationships/tags" Target="../tags/tag55.xml"/><Relationship Id="rId6" Type="http://schemas.openxmlformats.org/officeDocument/2006/relationships/image" Target="../media/image79.png"/><Relationship Id="rId5" Type="http://schemas.openxmlformats.org/officeDocument/2006/relationships/image" Target="../media/image78.svg"/><Relationship Id="rId4" Type="http://schemas.openxmlformats.org/officeDocument/2006/relationships/image" Target="../media/image77.png"/><Relationship Id="rId9" Type="http://schemas.openxmlformats.org/officeDocument/2006/relationships/image" Target="../media/image29.sv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7" Type="http://schemas.openxmlformats.org/officeDocument/2006/relationships/image" Target="../media/image84.png"/><Relationship Id="rId2" Type="http://schemas.openxmlformats.org/officeDocument/2006/relationships/slideLayout" Target="../slideLayouts/slideLayout5.xml"/><Relationship Id="rId1" Type="http://schemas.openxmlformats.org/officeDocument/2006/relationships/tags" Target="../tags/tag56.xml"/><Relationship Id="rId6" Type="http://schemas.openxmlformats.org/officeDocument/2006/relationships/image" Target="../media/image83.svg"/><Relationship Id="rId5" Type="http://schemas.openxmlformats.org/officeDocument/2006/relationships/image" Target="../media/image82.png"/><Relationship Id="rId4" Type="http://schemas.openxmlformats.org/officeDocument/2006/relationships/image" Target="../media/image81.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2.xml"/><Relationship Id="rId1" Type="http://schemas.openxmlformats.org/officeDocument/2006/relationships/tags" Target="../tags/tag57.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5.xml"/><Relationship Id="rId1" Type="http://schemas.openxmlformats.org/officeDocument/2006/relationships/tags" Target="../tags/tag58.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18.xml"/><Relationship Id="rId1" Type="http://schemas.openxmlformats.org/officeDocument/2006/relationships/tags" Target="../tags/tag59.xml"/><Relationship Id="rId4" Type="http://schemas.openxmlformats.org/officeDocument/2006/relationships/image" Target="../media/image85.tiff"/></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5.xml"/><Relationship Id="rId1" Type="http://schemas.openxmlformats.org/officeDocument/2006/relationships/tags" Target="../tags/tag60.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7" Type="http://schemas.openxmlformats.org/officeDocument/2006/relationships/hyperlink" Target="https://dzone.com/articles/confused-by-aws-storage-options-s3-ebs-amp-efs-explained" TargetMode="External"/><Relationship Id="rId2" Type="http://schemas.openxmlformats.org/officeDocument/2006/relationships/slideLayout" Target="../slideLayouts/slideLayout5.xml"/><Relationship Id="rId1" Type="http://schemas.openxmlformats.org/officeDocument/2006/relationships/tags" Target="../tags/tag61.xml"/><Relationship Id="rId6" Type="http://schemas.openxmlformats.org/officeDocument/2006/relationships/hyperlink" Target="https://aws.amazon.com/blogs/compute/recovering-files-from-an-amazon-ebs-volume-backup/" TargetMode="External"/><Relationship Id="rId5" Type="http://schemas.openxmlformats.org/officeDocument/2006/relationships/hyperlink" Target="https://docs.aws.amazon.com/whitepapers/latest/aws-overview/storage-services.html" TargetMode="External"/><Relationship Id="rId4" Type="http://schemas.openxmlformats.org/officeDocument/2006/relationships/hyperlink" Target="https://aws.amazon.com/products/storage/" TargetMode="Externa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23.xml"/><Relationship Id="rId1" Type="http://schemas.openxmlformats.org/officeDocument/2006/relationships/tags" Target="../tags/tag62.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5.xml"/><Relationship Id="rId1" Type="http://schemas.openxmlformats.org/officeDocument/2006/relationships/tags" Target="../tags/tag29.xml"/></Relationships>
</file>

<file path=ppt/slides/_rels/slide5.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notesSlide" Target="../notesSlides/notesSlide5.xml"/><Relationship Id="rId7" Type="http://schemas.openxmlformats.org/officeDocument/2006/relationships/image" Target="../media/image8.png"/><Relationship Id="rId2" Type="http://schemas.openxmlformats.org/officeDocument/2006/relationships/slideLayout" Target="../slideLayouts/slideLayout5.xml"/><Relationship Id="rId1" Type="http://schemas.openxmlformats.org/officeDocument/2006/relationships/tags" Target="../tags/tag30.xml"/><Relationship Id="rId6" Type="http://schemas.openxmlformats.org/officeDocument/2006/relationships/image" Target="../media/image14.png"/><Relationship Id="rId5" Type="http://schemas.openxmlformats.org/officeDocument/2006/relationships/image" Target="../media/image13.svg"/><Relationship Id="rId4" Type="http://schemas.openxmlformats.org/officeDocument/2006/relationships/image" Target="../media/image12.png"/><Relationship Id="rId9" Type="http://schemas.openxmlformats.org/officeDocument/2006/relationships/hyperlink" Target="https://s3/" TargetMode="External"/></Relationships>
</file>

<file path=ppt/slides/_rels/slide6.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notesSlide" Target="../notesSlides/notesSlide6.xml"/><Relationship Id="rId7" Type="http://schemas.openxmlformats.org/officeDocument/2006/relationships/image" Target="../media/image13.svg"/><Relationship Id="rId2" Type="http://schemas.openxmlformats.org/officeDocument/2006/relationships/slideLayout" Target="../slideLayouts/slideLayout5.xml"/><Relationship Id="rId1" Type="http://schemas.openxmlformats.org/officeDocument/2006/relationships/tags" Target="../tags/tag31.xml"/><Relationship Id="rId6" Type="http://schemas.openxmlformats.org/officeDocument/2006/relationships/image" Target="../media/image12.png"/><Relationship Id="rId5" Type="http://schemas.openxmlformats.org/officeDocument/2006/relationships/image" Target="../media/image16.sv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notesSlide" Target="../notesSlides/notesSlide7.xml"/><Relationship Id="rId7" Type="http://schemas.openxmlformats.org/officeDocument/2006/relationships/image" Target="../media/image13.svg"/><Relationship Id="rId2" Type="http://schemas.openxmlformats.org/officeDocument/2006/relationships/slideLayout" Target="../slideLayouts/slideLayout5.xml"/><Relationship Id="rId1" Type="http://schemas.openxmlformats.org/officeDocument/2006/relationships/tags" Target="../tags/tag32.xml"/><Relationship Id="rId6" Type="http://schemas.openxmlformats.org/officeDocument/2006/relationships/image" Target="../media/image12.png"/><Relationship Id="rId5" Type="http://schemas.openxmlformats.org/officeDocument/2006/relationships/image" Target="../media/image19.svg"/><Relationship Id="rId4" Type="http://schemas.openxmlformats.org/officeDocument/2006/relationships/image" Target="../media/image18.png"/><Relationship Id="rId9" Type="http://schemas.openxmlformats.org/officeDocument/2006/relationships/image" Target="../media/image16.svg"/></Relationships>
</file>

<file path=ppt/slides/_rels/slide8.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notesSlide" Target="../notesSlides/notesSlide8.xml"/><Relationship Id="rId7" Type="http://schemas.openxmlformats.org/officeDocument/2006/relationships/image" Target="../media/image23.svg"/><Relationship Id="rId2" Type="http://schemas.openxmlformats.org/officeDocument/2006/relationships/slideLayout" Target="../slideLayouts/slideLayout5.xml"/><Relationship Id="rId1" Type="http://schemas.openxmlformats.org/officeDocument/2006/relationships/tags" Target="../tags/tag33.xml"/><Relationship Id="rId6" Type="http://schemas.openxmlformats.org/officeDocument/2006/relationships/image" Target="../media/image22.png"/><Relationship Id="rId5" Type="http://schemas.openxmlformats.org/officeDocument/2006/relationships/image" Target="../media/image21.svg"/><Relationship Id="rId4" Type="http://schemas.openxmlformats.org/officeDocument/2006/relationships/image" Target="../media/image20.png"/><Relationship Id="rId9" Type="http://schemas.openxmlformats.org/officeDocument/2006/relationships/image" Target="../media/image25.sv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5.xml"/><Relationship Id="rId1" Type="http://schemas.openxmlformats.org/officeDocument/2006/relationships/tags" Target="../tags/tag34.xml"/><Relationship Id="rId4"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D64B8E0-60AD-514D-93D6-076C58CF731E}"/>
              </a:ext>
            </a:extLst>
          </p:cNvPr>
          <p:cNvSpPr>
            <a:spLocks noGrp="1"/>
          </p:cNvSpPr>
          <p:nvPr>
            <p:ph type="body" sz="quarter" idx="10"/>
          </p:nvPr>
        </p:nvSpPr>
        <p:spPr>
          <a:xfrm>
            <a:off x="419100" y="2554356"/>
            <a:ext cx="9129634" cy="488498"/>
          </a:xfrm>
        </p:spPr>
        <p:txBody>
          <a:bodyPr>
            <a:normAutofit/>
          </a:bodyPr>
          <a:lstStyle/>
          <a:p>
            <a:r>
              <a:rPr lang="en-US" dirty="0"/>
              <a:t>Module 7: Storage</a:t>
            </a:r>
          </a:p>
        </p:txBody>
      </p:sp>
      <p:sp>
        <p:nvSpPr>
          <p:cNvPr id="2" name="Title 1"/>
          <p:cNvSpPr>
            <a:spLocks noGrp="1"/>
          </p:cNvSpPr>
          <p:nvPr>
            <p:ph type="title"/>
          </p:nvPr>
        </p:nvSpPr>
        <p:spPr>
          <a:xfrm>
            <a:off x="419100" y="3191940"/>
            <a:ext cx="10566952" cy="474119"/>
          </a:xfrm>
        </p:spPr>
        <p:txBody>
          <a:bodyPr>
            <a:noAutofit/>
          </a:bodyPr>
          <a:lstStyle/>
          <a:p>
            <a:r>
              <a:rPr lang="en-US" sz="4000" dirty="0"/>
              <a:t>Section 2: Amazon Simple Storage Service (Amazon S3) </a:t>
            </a:r>
          </a:p>
        </p:txBody>
      </p:sp>
      <p:sp>
        <p:nvSpPr>
          <p:cNvPr id="4" name="Footer Placeholder 3">
            <a:extLst>
              <a:ext uri="{FF2B5EF4-FFF2-40B4-BE49-F238E27FC236}">
                <a16:creationId xmlns:a16="http://schemas.microsoft.com/office/drawing/2014/main" id="{77631BD4-34D0-1947-AEFA-D4868944F2CA}"/>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Tree>
    <p:custDataLst>
      <p:tags r:id="rId1"/>
    </p:custDataLst>
    <p:extLst>
      <p:ext uri="{BB962C8B-B14F-4D97-AF65-F5344CB8AC3E}">
        <p14:creationId xmlns:p14="http://schemas.microsoft.com/office/powerpoint/2010/main" val="39376269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Amazon S3 common scenarios</a:t>
            </a:r>
          </a:p>
        </p:txBody>
      </p:sp>
      <p:sp>
        <p:nvSpPr>
          <p:cNvPr id="27" name="Rounded Rectangle 26" descr="Backup and storage.&#10;Application hosting.&#10;Media hosting.&#10;Software delivery."/>
          <p:cNvSpPr/>
          <p:nvPr/>
        </p:nvSpPr>
        <p:spPr bwMode="auto">
          <a:xfrm>
            <a:off x="303410" y="2276023"/>
            <a:ext cx="3951744" cy="2937108"/>
          </a:xfrm>
          <a:prstGeom prst="roundRect">
            <a:avLst>
              <a:gd name="adj" fmla="val 9244"/>
            </a:avLst>
          </a:prstGeom>
          <a:solidFill>
            <a:schemeClr val="bg1"/>
          </a:solidFill>
          <a:ln w="38100">
            <a:solidFill>
              <a:schemeClr val="tx1"/>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4" name="Content Placeholder 3"/>
          <p:cNvSpPr>
            <a:spLocks noGrp="1"/>
          </p:cNvSpPr>
          <p:nvPr>
            <p:ph idx="4294967295"/>
          </p:nvPr>
        </p:nvSpPr>
        <p:spPr>
          <a:xfrm>
            <a:off x="340945" y="2279535"/>
            <a:ext cx="3876675" cy="3005137"/>
          </a:xfrm>
        </p:spPr>
        <p:txBody>
          <a:bodyPr>
            <a:normAutofit/>
          </a:bodyPr>
          <a:lstStyle/>
          <a:p>
            <a:pPr>
              <a:lnSpc>
                <a:spcPct val="150000"/>
              </a:lnSpc>
              <a:spcBef>
                <a:spcPts val="0"/>
              </a:spcBef>
            </a:pPr>
            <a:r>
              <a:rPr lang="en-US" dirty="0"/>
              <a:t>Backup and storage</a:t>
            </a:r>
          </a:p>
          <a:p>
            <a:pPr>
              <a:lnSpc>
                <a:spcPct val="150000"/>
              </a:lnSpc>
              <a:spcBef>
                <a:spcPts val="0"/>
              </a:spcBef>
            </a:pPr>
            <a:r>
              <a:rPr lang="en-US" dirty="0"/>
              <a:t>Application hosting</a:t>
            </a:r>
          </a:p>
          <a:p>
            <a:pPr>
              <a:lnSpc>
                <a:spcPct val="150000"/>
              </a:lnSpc>
              <a:spcBef>
                <a:spcPts val="0"/>
              </a:spcBef>
            </a:pPr>
            <a:r>
              <a:rPr lang="en-US" dirty="0"/>
              <a:t>Media hosting</a:t>
            </a:r>
          </a:p>
          <a:p>
            <a:pPr>
              <a:lnSpc>
                <a:spcPct val="150000"/>
              </a:lnSpc>
              <a:spcBef>
                <a:spcPts val="0"/>
              </a:spcBef>
            </a:pPr>
            <a:r>
              <a:rPr lang="en-US" dirty="0"/>
              <a:t>Software delivery</a:t>
            </a:r>
          </a:p>
        </p:txBody>
      </p:sp>
      <p:sp>
        <p:nvSpPr>
          <p:cNvPr id="5" name="Rounded Rectangle 4">
            <a:extLst>
              <a:ext uri="{C183D7F6-B498-43B3-948B-1728B52AA6E4}">
                <adec:decorative xmlns:adec="http://schemas.microsoft.com/office/drawing/2017/decorative" val="1"/>
              </a:ext>
            </a:extLst>
          </p:cNvPr>
          <p:cNvSpPr/>
          <p:nvPr/>
        </p:nvSpPr>
        <p:spPr bwMode="auto">
          <a:xfrm>
            <a:off x="5254104" y="2443061"/>
            <a:ext cx="5343525" cy="2956066"/>
          </a:xfrm>
          <a:prstGeom prst="roundRect">
            <a:avLst>
              <a:gd name="adj" fmla="val 12690"/>
            </a:avLst>
          </a:prstGeom>
          <a:solidFill>
            <a:srgbClr val="EFFBFB"/>
          </a:solidFill>
          <a:ln w="38100">
            <a:solidFill>
              <a:schemeClr val="tx1"/>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10" name="Group 9" descr="collection of s3 buckets with objects.">
            <a:extLst>
              <a:ext uri="{FF2B5EF4-FFF2-40B4-BE49-F238E27FC236}">
                <a16:creationId xmlns:a16="http://schemas.microsoft.com/office/drawing/2014/main" id="{7256C24B-2AB4-4E25-81DE-DEBDE7099B09}"/>
              </a:ext>
            </a:extLst>
          </p:cNvPr>
          <p:cNvGrpSpPr/>
          <p:nvPr/>
        </p:nvGrpSpPr>
        <p:grpSpPr>
          <a:xfrm>
            <a:off x="7091272" y="3066927"/>
            <a:ext cx="1784576" cy="1825811"/>
            <a:chOff x="7091272" y="3066927"/>
            <a:chExt cx="1784576" cy="1825811"/>
          </a:xfrm>
        </p:grpSpPr>
        <p:pic>
          <p:nvPicPr>
            <p:cNvPr id="32" name="Graphic 38" descr="s3 bucket with objects.">
              <a:extLst>
                <a:ext uri="{FF2B5EF4-FFF2-40B4-BE49-F238E27FC236}">
                  <a16:creationId xmlns:a16="http://schemas.microsoft.com/office/drawing/2014/main" id="{D5E5831E-982F-7A42-87F0-F1973D84D2A9}"/>
                </a:ext>
                <a:ext uri="{C183D7F6-B498-43B3-948B-1728B52AA6E4}">
                  <adec:decorative xmlns:adec="http://schemas.microsoft.com/office/drawing/2017/decorative" val="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96722" y="3070801"/>
              <a:ext cx="760824" cy="760824"/>
            </a:xfrm>
            <a:prstGeom prst="rect">
              <a:avLst/>
            </a:prstGeom>
          </p:spPr>
        </p:pic>
        <p:pic>
          <p:nvPicPr>
            <p:cNvPr id="33" name="Graphic 38" descr="s3 bucket with objects.">
              <a:extLst>
                <a:ext uri="{FF2B5EF4-FFF2-40B4-BE49-F238E27FC236}">
                  <a16:creationId xmlns:a16="http://schemas.microsoft.com/office/drawing/2014/main" id="{D5E5831E-982F-7A42-87F0-F1973D84D2A9}"/>
                </a:ext>
                <a:ext uri="{C183D7F6-B498-43B3-948B-1728B52AA6E4}">
                  <adec:decorative xmlns:adec="http://schemas.microsoft.com/office/drawing/2017/decorative" val="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15024" y="3066927"/>
              <a:ext cx="760824" cy="760824"/>
            </a:xfrm>
            <a:prstGeom prst="rect">
              <a:avLst/>
            </a:prstGeom>
          </p:spPr>
        </p:pic>
        <p:pic>
          <p:nvPicPr>
            <p:cNvPr id="40" name="Graphic 38" descr="s3 bucket with objects.">
              <a:extLst>
                <a:ext uri="{FF2B5EF4-FFF2-40B4-BE49-F238E27FC236}">
                  <a16:creationId xmlns:a16="http://schemas.microsoft.com/office/drawing/2014/main" id="{D5E5831E-982F-7A42-87F0-F1973D84D2A9}"/>
                </a:ext>
                <a:ext uri="{C183D7F6-B498-43B3-948B-1728B52AA6E4}">
                  <adec:decorative xmlns:adec="http://schemas.microsoft.com/office/drawing/2017/decorative" val="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91272" y="4131914"/>
              <a:ext cx="760824" cy="760824"/>
            </a:xfrm>
            <a:prstGeom prst="rect">
              <a:avLst/>
            </a:prstGeom>
          </p:spPr>
        </p:pic>
        <p:pic>
          <p:nvPicPr>
            <p:cNvPr id="43" name="Graphic 38" descr="s3 bucket with objects.">
              <a:extLst>
                <a:ext uri="{FF2B5EF4-FFF2-40B4-BE49-F238E27FC236}">
                  <a16:creationId xmlns:a16="http://schemas.microsoft.com/office/drawing/2014/main" id="{D5E5831E-982F-7A42-87F0-F1973D84D2A9}"/>
                </a:ext>
                <a:ext uri="{C183D7F6-B498-43B3-948B-1728B52AA6E4}">
                  <adec:decorative xmlns:adec="http://schemas.microsoft.com/office/drawing/2017/decorative" val="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15024" y="4131914"/>
              <a:ext cx="760824" cy="760824"/>
            </a:xfrm>
            <a:prstGeom prst="rect">
              <a:avLst/>
            </a:prstGeom>
          </p:spPr>
        </p:pic>
      </p:grpSp>
      <p:sp>
        <p:nvSpPr>
          <p:cNvPr id="15" name="TextBox 33"/>
          <p:cNvSpPr txBox="1">
            <a:spLocks noChangeArrowheads="1"/>
          </p:cNvSpPr>
          <p:nvPr/>
        </p:nvSpPr>
        <p:spPr bwMode="auto">
          <a:xfrm>
            <a:off x="6667808" y="3802405"/>
            <a:ext cx="2499852" cy="338554"/>
          </a:xfrm>
          <a:prstGeom prst="rect">
            <a:avLst/>
          </a:prstGeom>
          <a:noFill/>
          <a:ln w="9525">
            <a:noFill/>
            <a:miter lim="800000"/>
            <a:headEnd/>
            <a:tailEnd/>
          </a:ln>
        </p:spPr>
        <p:txBody>
          <a:bodyPr wrap="square">
            <a:spAutoFit/>
          </a:bodyPr>
          <a:lstStyle/>
          <a:p>
            <a:pPr algn="ctr"/>
            <a:r>
              <a:rPr lang="en-US" sz="1600" dirty="0">
                <a:latin typeface="Amazon Ember" panose="02000000000000000000" pitchFamily="2" charset="0"/>
                <a:ea typeface="Amazon Ember" panose="02000000000000000000" pitchFamily="2" charset="0"/>
                <a:cs typeface="Helvetica Neue"/>
              </a:rPr>
              <a:t>Amazon S3 buckets</a:t>
            </a:r>
          </a:p>
        </p:txBody>
      </p:sp>
      <p:grpSp>
        <p:nvGrpSpPr>
          <p:cNvPr id="41" name="Group 40" descr="Corporate data center."/>
          <p:cNvGrpSpPr/>
          <p:nvPr/>
        </p:nvGrpSpPr>
        <p:grpSpPr>
          <a:xfrm>
            <a:off x="5873317" y="5023843"/>
            <a:ext cx="2022803" cy="1673565"/>
            <a:chOff x="5647672" y="4937078"/>
            <a:chExt cx="1528127" cy="1371711"/>
          </a:xfrm>
        </p:grpSpPr>
        <p:sp>
          <p:nvSpPr>
            <p:cNvPr id="34" name="Rounded Rectangle 33"/>
            <p:cNvSpPr/>
            <p:nvPr/>
          </p:nvSpPr>
          <p:spPr>
            <a:xfrm>
              <a:off x="5695456" y="4937078"/>
              <a:ext cx="1432560" cy="1371711"/>
            </a:xfrm>
            <a:prstGeom prst="roundRect">
              <a:avLst>
                <a:gd name="adj" fmla="val 9818"/>
              </a:avLst>
            </a:prstGeom>
            <a:solidFill>
              <a:srgbClr val="EBF4FB"/>
            </a:solidFill>
            <a:ln w="28575">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sp>
          <p:nvSpPr>
            <p:cNvPr id="35" name="TextBox 37">
              <a:extLst>
                <a:ext uri="{FF2B5EF4-FFF2-40B4-BE49-F238E27FC236}">
                  <a16:creationId xmlns:a16="http://schemas.microsoft.com/office/drawing/2014/main" id="{3DB32D29-E6FC-C441-85C5-1887B1C476A1}"/>
                </a:ext>
              </a:extLst>
            </p:cNvPr>
            <p:cNvSpPr txBox="1">
              <a:spLocks noChangeArrowheads="1"/>
            </p:cNvSpPr>
            <p:nvPr/>
          </p:nvSpPr>
          <p:spPr bwMode="auto">
            <a:xfrm>
              <a:off x="5647672" y="4991859"/>
              <a:ext cx="1528127" cy="529755"/>
            </a:xfrm>
            <a:prstGeom prst="rect">
              <a:avLst/>
            </a:prstGeom>
            <a:noFill/>
            <a:ln w="9525">
              <a:noFill/>
              <a:miter lim="800000"/>
              <a:headEnd/>
              <a:tailEnd/>
            </a:ln>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609585">
                <a:defRPr/>
              </a:pPr>
              <a:r>
                <a:rPr lang="en-US" dirty="0">
                  <a:latin typeface="Amazon Ember" panose="02000000000000000000" pitchFamily="2" charset="0"/>
                  <a:ea typeface="Amazon Ember" panose="02000000000000000000" pitchFamily="2" charset="0"/>
                  <a:cs typeface="Arial"/>
                </a:rPr>
                <a:t>Corporate</a:t>
              </a:r>
              <a:br>
                <a:rPr lang="en-US" dirty="0">
                  <a:latin typeface="Amazon Ember" panose="02000000000000000000" pitchFamily="2" charset="0"/>
                  <a:ea typeface="Amazon Ember" panose="02000000000000000000" pitchFamily="2" charset="0"/>
                  <a:cs typeface="Arial"/>
                </a:rPr>
              </a:br>
              <a:r>
                <a:rPr lang="en-US" dirty="0">
                  <a:latin typeface="Amazon Ember" panose="02000000000000000000" pitchFamily="2" charset="0"/>
                  <a:ea typeface="Amazon Ember" panose="02000000000000000000" pitchFamily="2" charset="0"/>
                  <a:cs typeface="Arial"/>
                </a:rPr>
                <a:t>data center</a:t>
              </a:r>
            </a:p>
          </p:txBody>
        </p:sp>
        <p:pic>
          <p:nvPicPr>
            <p:cNvPr id="36" name="Picture 35">
              <a:extLst>
                <a:ext uri="{C183D7F6-B498-43B3-948B-1728B52AA6E4}">
                  <adec:decorative xmlns:adec="http://schemas.microsoft.com/office/drawing/2017/decorative" val="1"/>
                </a:ext>
              </a:extLst>
            </p:cNvPr>
            <p:cNvPicPr>
              <a:picLocks noChangeAspect="1"/>
            </p:cNvPicPr>
            <p:nvPr/>
          </p:nvPicPr>
          <p:blipFill rotWithShape="1">
            <a:blip r:embed="rId5">
              <a:extLst>
                <a:ext uri="{28A0092B-C50C-407E-A947-70E740481C1C}">
                  <a14:useLocalDpi xmlns:a14="http://schemas.microsoft.com/office/drawing/2010/main" val="0"/>
                </a:ext>
              </a:extLst>
            </a:blip>
            <a:srcRect l="26852" t="10397" r="17500" b="8174"/>
            <a:stretch/>
          </p:blipFill>
          <p:spPr>
            <a:xfrm>
              <a:off x="5940621" y="5447234"/>
              <a:ext cx="942230" cy="804266"/>
            </a:xfrm>
            <a:prstGeom prst="rect">
              <a:avLst/>
            </a:prstGeom>
          </p:spPr>
        </p:pic>
      </p:grpSp>
      <p:grpSp>
        <p:nvGrpSpPr>
          <p:cNvPr id="8" name="Group 7" descr="ec2 instances.">
            <a:extLst>
              <a:ext uri="{FF2B5EF4-FFF2-40B4-BE49-F238E27FC236}">
                <a16:creationId xmlns:a16="http://schemas.microsoft.com/office/drawing/2014/main" id="{453DC9DA-BACE-4177-8925-9AD73BA02922}"/>
              </a:ext>
            </a:extLst>
          </p:cNvPr>
          <p:cNvGrpSpPr/>
          <p:nvPr/>
        </p:nvGrpSpPr>
        <p:grpSpPr>
          <a:xfrm>
            <a:off x="4436738" y="4283351"/>
            <a:ext cx="1125353" cy="1276393"/>
            <a:chOff x="4622685" y="4283351"/>
            <a:chExt cx="1125353" cy="1276393"/>
          </a:xfrm>
        </p:grpSpPr>
        <p:sp>
          <p:nvSpPr>
            <p:cNvPr id="7" name="Rectangle 6">
              <a:extLst>
                <a:ext uri="{FF2B5EF4-FFF2-40B4-BE49-F238E27FC236}">
                  <a16:creationId xmlns:a16="http://schemas.microsoft.com/office/drawing/2014/main" id="{027C4D62-B362-4064-8482-5D3851DCEF6C}"/>
                </a:ext>
              </a:extLst>
            </p:cNvPr>
            <p:cNvSpPr/>
            <p:nvPr/>
          </p:nvSpPr>
          <p:spPr>
            <a:xfrm>
              <a:off x="4622685" y="4283351"/>
              <a:ext cx="1125353" cy="12763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2" name="Graphic 41" descr="ec2 instances.">
              <a:extLst>
                <a:ext uri="{FF2B5EF4-FFF2-40B4-BE49-F238E27FC236}">
                  <a16:creationId xmlns:a16="http://schemas.microsoft.com/office/drawing/2014/main" id="{A31E17E6-07DF-4A22-A760-16D26A3328A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636721" y="4372907"/>
              <a:ext cx="1097280" cy="1097280"/>
            </a:xfrm>
            <a:prstGeom prst="rect">
              <a:avLst/>
            </a:prstGeom>
          </p:spPr>
        </p:pic>
      </p:grpSp>
      <p:sp>
        <p:nvSpPr>
          <p:cNvPr id="16" name="TextBox 33"/>
          <p:cNvSpPr txBox="1">
            <a:spLocks noChangeArrowheads="1"/>
          </p:cNvSpPr>
          <p:nvPr/>
        </p:nvSpPr>
        <p:spPr bwMode="auto">
          <a:xfrm>
            <a:off x="4208031" y="5615582"/>
            <a:ext cx="1582767" cy="923330"/>
          </a:xfrm>
          <a:prstGeom prst="rect">
            <a:avLst/>
          </a:prstGeom>
          <a:noFill/>
          <a:ln w="9525">
            <a:noFill/>
            <a:miter lim="800000"/>
            <a:headEnd/>
            <a:tailEnd/>
          </a:ln>
        </p:spPr>
        <p:txBody>
          <a:bodyPr wrap="square">
            <a:spAutoFit/>
          </a:bodyPr>
          <a:lstStyle/>
          <a:p>
            <a:pPr algn="ctr"/>
            <a:r>
              <a:rPr lang="en-US" dirty="0">
                <a:latin typeface="Amazon Ember" panose="02000000000000000000" pitchFamily="2" charset="0"/>
                <a:ea typeface="Amazon Ember" panose="02000000000000000000" pitchFamily="2" charset="0"/>
                <a:cs typeface="Arial"/>
              </a:rPr>
              <a:t>Amazon </a:t>
            </a:r>
            <a:br>
              <a:rPr lang="en-US" dirty="0">
                <a:latin typeface="Amazon Ember" panose="02000000000000000000" pitchFamily="2" charset="0"/>
                <a:ea typeface="Amazon Ember" panose="02000000000000000000" pitchFamily="2" charset="0"/>
                <a:cs typeface="Arial"/>
              </a:rPr>
            </a:br>
            <a:r>
              <a:rPr lang="en-US" dirty="0">
                <a:latin typeface="Amazon Ember" panose="02000000000000000000" pitchFamily="2" charset="0"/>
                <a:ea typeface="Amazon Ember" panose="02000000000000000000" pitchFamily="2" charset="0"/>
                <a:cs typeface="Arial"/>
              </a:rPr>
              <a:t>EC2</a:t>
            </a:r>
            <a:br>
              <a:rPr lang="en-US" dirty="0">
                <a:latin typeface="Amazon Ember" panose="02000000000000000000" pitchFamily="2" charset="0"/>
                <a:ea typeface="Amazon Ember" panose="02000000000000000000" pitchFamily="2" charset="0"/>
                <a:cs typeface="Arial"/>
              </a:rPr>
            </a:br>
            <a:r>
              <a:rPr lang="en-US" dirty="0">
                <a:latin typeface="Amazon Ember" panose="02000000000000000000" pitchFamily="2" charset="0"/>
                <a:ea typeface="Amazon Ember" panose="02000000000000000000" pitchFamily="2" charset="0"/>
                <a:cs typeface="Arial"/>
              </a:rPr>
              <a:t>instances</a:t>
            </a:r>
          </a:p>
        </p:txBody>
      </p:sp>
      <p:cxnSp>
        <p:nvCxnSpPr>
          <p:cNvPr id="25" name="Straight Arrow Connector 24">
            <a:extLst>
              <a:ext uri="{C183D7F6-B498-43B3-948B-1728B52AA6E4}">
                <adec:decorative xmlns:adec="http://schemas.microsoft.com/office/drawing/2017/decorative" val="1"/>
              </a:ext>
            </a:extLst>
          </p:cNvPr>
          <p:cNvCxnSpPr/>
          <p:nvPr/>
        </p:nvCxnSpPr>
        <p:spPr>
          <a:xfrm flipV="1">
            <a:off x="5629250" y="4283351"/>
            <a:ext cx="1374830" cy="350810"/>
          </a:xfrm>
          <a:prstGeom prst="straightConnector1">
            <a:avLst/>
          </a:prstGeom>
          <a:ln w="57150">
            <a:solidFill>
              <a:srgbClr val="418825"/>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1" name="Group 10" descr="collection of apps.">
            <a:extLst>
              <a:ext uri="{FF2B5EF4-FFF2-40B4-BE49-F238E27FC236}">
                <a16:creationId xmlns:a16="http://schemas.microsoft.com/office/drawing/2014/main" id="{80108303-8228-4FB7-B509-1323AAEA598D}"/>
              </a:ext>
            </a:extLst>
          </p:cNvPr>
          <p:cNvGrpSpPr/>
          <p:nvPr/>
        </p:nvGrpSpPr>
        <p:grpSpPr>
          <a:xfrm>
            <a:off x="9408431" y="1415476"/>
            <a:ext cx="2232142" cy="2404454"/>
            <a:chOff x="9408431" y="1415476"/>
            <a:chExt cx="2232142" cy="2404454"/>
          </a:xfrm>
        </p:grpSpPr>
        <p:pic>
          <p:nvPicPr>
            <p:cNvPr id="20" name="Picture 19">
              <a:extLst>
                <a:ext uri="{C183D7F6-B498-43B3-948B-1728B52AA6E4}">
                  <adec:decorative xmlns:adec="http://schemas.microsoft.com/office/drawing/2017/decorative" val="1"/>
                </a:ext>
              </a:extLst>
            </p:cNvPr>
            <p:cNvPicPr>
              <a:picLocks noChangeAspect="1"/>
            </p:cNvPicPr>
            <p:nvPr/>
          </p:nvPicPr>
          <p:blipFill>
            <a:blip r:embed="rId8"/>
            <a:stretch>
              <a:fillRect/>
            </a:stretch>
          </p:blipFill>
          <p:spPr>
            <a:xfrm>
              <a:off x="9408431" y="1415476"/>
              <a:ext cx="2148946" cy="1794370"/>
            </a:xfrm>
            <a:prstGeom prst="rect">
              <a:avLst/>
            </a:prstGeom>
          </p:spPr>
        </p:pic>
        <p:pic>
          <p:nvPicPr>
            <p:cNvPr id="17" name="Picture 16">
              <a:extLst>
                <a:ext uri="{C183D7F6-B498-43B3-948B-1728B52AA6E4}">
                  <adec:decorative xmlns:adec="http://schemas.microsoft.com/office/drawing/2017/decorative" val="1"/>
                </a:ext>
              </a:extLst>
            </p:cNvPr>
            <p:cNvPicPr>
              <a:picLocks noChangeAspect="1"/>
            </p:cNvPicPr>
            <p:nvPr/>
          </p:nvPicPr>
          <p:blipFill rotWithShape="1">
            <a:blip r:embed="rId9">
              <a:extLst>
                <a:ext uri="{28A0092B-C50C-407E-A947-70E740481C1C}">
                  <a14:useLocalDpi xmlns:a14="http://schemas.microsoft.com/office/drawing/2010/main" val="0"/>
                </a:ext>
              </a:extLst>
            </a:blip>
            <a:srcRect l="38697" t="19801" r="34066" b="17723"/>
            <a:stretch/>
          </p:blipFill>
          <p:spPr>
            <a:xfrm>
              <a:off x="10491503" y="2282444"/>
              <a:ext cx="1149070" cy="1537486"/>
            </a:xfrm>
            <a:prstGeom prst="rect">
              <a:avLst/>
            </a:prstGeom>
          </p:spPr>
        </p:pic>
      </p:grpSp>
      <p:cxnSp>
        <p:nvCxnSpPr>
          <p:cNvPr id="44" name="Straight Arrow Connector 43">
            <a:extLst>
              <a:ext uri="{C183D7F6-B498-43B3-948B-1728B52AA6E4}">
                <adec:decorative xmlns:adec="http://schemas.microsoft.com/office/drawing/2017/decorative" val="1"/>
              </a:ext>
            </a:extLst>
          </p:cNvPr>
          <p:cNvCxnSpPr/>
          <p:nvPr/>
        </p:nvCxnSpPr>
        <p:spPr>
          <a:xfrm flipV="1">
            <a:off x="8997138" y="2919435"/>
            <a:ext cx="1374830" cy="350810"/>
          </a:xfrm>
          <a:prstGeom prst="straightConnector1">
            <a:avLst/>
          </a:prstGeom>
          <a:ln w="57150">
            <a:solidFill>
              <a:srgbClr val="418825"/>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18" name="Picture 17" descr="camera."/>
          <p:cNvPicPr>
            <a:picLocks noChangeAspect="1"/>
          </p:cNvPicPr>
          <p:nvPr/>
        </p:nvPicPr>
        <p:blipFill>
          <a:blip r:embed="rId10"/>
          <a:stretch>
            <a:fillRect/>
          </a:stretch>
        </p:blipFill>
        <p:spPr>
          <a:xfrm>
            <a:off x="4402648" y="1873118"/>
            <a:ext cx="1455329" cy="992049"/>
          </a:xfrm>
          <a:prstGeom prst="rect">
            <a:avLst/>
          </a:prstGeom>
        </p:spPr>
      </p:pic>
      <p:cxnSp>
        <p:nvCxnSpPr>
          <p:cNvPr id="45" name="Straight Arrow Connector 44">
            <a:extLst>
              <a:ext uri="{C183D7F6-B498-43B3-948B-1728B52AA6E4}">
                <adec:decorative xmlns:adec="http://schemas.microsoft.com/office/drawing/2017/decorative" val="1"/>
              </a:ext>
            </a:extLst>
          </p:cNvPr>
          <p:cNvCxnSpPr/>
          <p:nvPr/>
        </p:nvCxnSpPr>
        <p:spPr>
          <a:xfrm>
            <a:off x="5617595" y="2910369"/>
            <a:ext cx="1374830" cy="350810"/>
          </a:xfrm>
          <a:prstGeom prst="straightConnector1">
            <a:avLst/>
          </a:prstGeom>
          <a:ln w="57150">
            <a:solidFill>
              <a:srgbClr val="418825"/>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21" name="Picture 20" descr="compute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147726" y="4455398"/>
            <a:ext cx="2008170" cy="2008170"/>
          </a:xfrm>
          <a:prstGeom prst="rect">
            <a:avLst/>
          </a:prstGeom>
        </p:spPr>
      </p:pic>
      <p:cxnSp>
        <p:nvCxnSpPr>
          <p:cNvPr id="46" name="Straight Arrow Connector 45">
            <a:extLst>
              <a:ext uri="{C183D7F6-B498-43B3-948B-1728B52AA6E4}">
                <adec:decorative xmlns:adec="http://schemas.microsoft.com/office/drawing/2017/decorative" val="1"/>
              </a:ext>
            </a:extLst>
          </p:cNvPr>
          <p:cNvCxnSpPr/>
          <p:nvPr/>
        </p:nvCxnSpPr>
        <p:spPr>
          <a:xfrm>
            <a:off x="8951647" y="4342332"/>
            <a:ext cx="1374830" cy="350810"/>
          </a:xfrm>
          <a:prstGeom prst="straightConnector1">
            <a:avLst/>
          </a:prstGeom>
          <a:ln w="57150">
            <a:solidFill>
              <a:srgbClr val="418825"/>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9" name="Footer Placeholder 8">
            <a:extLs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3" name="Slide Number Placeholder 2">
            <a:extLs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10</a:t>
            </a:fld>
            <a:endParaRPr lang="en-US" dirty="0"/>
          </a:p>
        </p:txBody>
      </p:sp>
    </p:spTree>
    <p:custDataLst>
      <p:tags r:id="rId1"/>
    </p:custDataLst>
    <p:extLst>
      <p:ext uri="{BB962C8B-B14F-4D97-AF65-F5344CB8AC3E}">
        <p14:creationId xmlns:p14="http://schemas.microsoft.com/office/powerpoint/2010/main" val="37442915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Amazon S3 pricing </a:t>
            </a:r>
          </a:p>
        </p:txBody>
      </p:sp>
      <p:sp>
        <p:nvSpPr>
          <p:cNvPr id="3" name="Content Placeholder 2"/>
          <p:cNvSpPr>
            <a:spLocks noGrp="1"/>
          </p:cNvSpPr>
          <p:nvPr>
            <p:ph idx="1"/>
          </p:nvPr>
        </p:nvSpPr>
        <p:spPr>
          <a:xfrm>
            <a:off x="238539" y="1440305"/>
            <a:ext cx="11340548" cy="4913308"/>
          </a:xfrm>
        </p:spPr>
        <p:txBody>
          <a:bodyPr>
            <a:normAutofit/>
          </a:bodyPr>
          <a:lstStyle/>
          <a:p>
            <a:pPr marL="457200" indent="-457200" algn="just">
              <a:spcAft>
                <a:spcPts val="800"/>
              </a:spcAft>
            </a:pPr>
            <a:r>
              <a:rPr lang="en-US" dirty="0"/>
              <a:t>Pay only for what you use, including – </a:t>
            </a:r>
          </a:p>
          <a:p>
            <a:pPr marL="914400" lvl="1" indent="-457200">
              <a:lnSpc>
                <a:spcPct val="120000"/>
              </a:lnSpc>
              <a:spcBef>
                <a:spcPts val="0"/>
              </a:spcBef>
            </a:pPr>
            <a:r>
              <a:rPr lang="en-US" dirty="0"/>
              <a:t>GBs per month</a:t>
            </a:r>
          </a:p>
          <a:p>
            <a:pPr marL="914400" lvl="1" indent="-457200">
              <a:lnSpc>
                <a:spcPct val="120000"/>
              </a:lnSpc>
              <a:spcBef>
                <a:spcPts val="0"/>
              </a:spcBef>
            </a:pPr>
            <a:r>
              <a:rPr lang="en-US" dirty="0"/>
              <a:t>Transfer OUT to other Regions</a:t>
            </a:r>
          </a:p>
          <a:p>
            <a:pPr marL="914400" lvl="1" indent="-457200">
              <a:lnSpc>
                <a:spcPct val="120000"/>
              </a:lnSpc>
              <a:spcBef>
                <a:spcPts val="0"/>
              </a:spcBef>
            </a:pPr>
            <a:r>
              <a:rPr lang="en-US" dirty="0"/>
              <a:t>PUT, COPY, POST, LIST, and GET requests</a:t>
            </a:r>
          </a:p>
          <a:p>
            <a:pPr marL="234945" lvl="1" indent="0">
              <a:spcAft>
                <a:spcPts val="800"/>
              </a:spcAft>
              <a:buNone/>
            </a:pPr>
            <a:endParaRPr lang="en-US" sz="1333" dirty="0"/>
          </a:p>
          <a:p>
            <a:pPr indent="-457200">
              <a:spcAft>
                <a:spcPts val="800"/>
              </a:spcAft>
            </a:pPr>
            <a:r>
              <a:rPr lang="en-US" dirty="0"/>
              <a:t>You do not pay for – </a:t>
            </a:r>
          </a:p>
          <a:p>
            <a:pPr marL="914400" lvl="1" indent="-457200">
              <a:lnSpc>
                <a:spcPct val="120000"/>
              </a:lnSpc>
              <a:spcBef>
                <a:spcPts val="0"/>
              </a:spcBef>
            </a:pPr>
            <a:r>
              <a:rPr lang="en-US" dirty="0"/>
              <a:t>Transfers IN to Amazon S3</a:t>
            </a:r>
          </a:p>
          <a:p>
            <a:pPr marL="914400" lvl="1" indent="-457200">
              <a:lnSpc>
                <a:spcPct val="120000"/>
              </a:lnSpc>
              <a:spcBef>
                <a:spcPts val="0"/>
              </a:spcBef>
            </a:pPr>
            <a:r>
              <a:rPr lang="en-US" dirty="0"/>
              <a:t>Transfers OUT from Amazon S3 to Amazon CloudFront or Amazon EC2 in the same Region</a:t>
            </a:r>
          </a:p>
        </p:txBody>
      </p:sp>
      <p:sp>
        <p:nvSpPr>
          <p:cNvPr id="4" name="Footer Placeholder 3">
            <a:extLst>
              <a:ext uri="{FF2B5EF4-FFF2-40B4-BE49-F238E27FC236}">
                <a16:creationId xmlns:a16="http://schemas.microsoft.com/office/drawing/2014/main" id="{22A65775-DBC1-4395-93FE-C09363C8E00E}"/>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5" name="Slide Number Placeholder 4">
            <a:extLs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11</a:t>
            </a:fld>
            <a:endParaRPr lang="en-US" dirty="0"/>
          </a:p>
        </p:txBody>
      </p:sp>
    </p:spTree>
    <p:custDataLst>
      <p:tags r:id="rId1"/>
    </p:custDataLst>
    <p:extLst>
      <p:ext uri="{BB962C8B-B14F-4D97-AF65-F5344CB8AC3E}">
        <p14:creationId xmlns:p14="http://schemas.microsoft.com/office/powerpoint/2010/main" val="30517929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19100" y="365125"/>
            <a:ext cx="9034272" cy="474119"/>
          </a:xfrm>
        </p:spPr>
        <p:txBody>
          <a:bodyPr/>
          <a:lstStyle/>
          <a:p>
            <a:r>
              <a:rPr lang="en-US" dirty="0"/>
              <a:t>Amazon S3: Storage pricing</a:t>
            </a:r>
          </a:p>
        </p:txBody>
      </p:sp>
      <p:sp>
        <p:nvSpPr>
          <p:cNvPr id="5" name="Content Placeholder 2"/>
          <p:cNvSpPr>
            <a:spLocks noGrp="1"/>
          </p:cNvSpPr>
          <p:nvPr>
            <p:ph idx="1"/>
          </p:nvPr>
        </p:nvSpPr>
        <p:spPr/>
        <p:txBody>
          <a:bodyPr>
            <a:normAutofit/>
          </a:bodyPr>
          <a:lstStyle/>
          <a:p>
            <a:pPr marL="0" indent="0">
              <a:buNone/>
            </a:pPr>
            <a:r>
              <a:rPr lang="en-US" dirty="0"/>
              <a:t>To estimate Amazon S3 costs, consider the following:</a:t>
            </a:r>
          </a:p>
          <a:p>
            <a:pPr marL="514350" indent="-514350">
              <a:buFont typeface="+mj-lt"/>
              <a:buAutoNum type="arabicPeriod"/>
            </a:pPr>
            <a:r>
              <a:rPr lang="en-US"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Storage class type </a:t>
            </a:r>
            <a:r>
              <a:rPr lang="en-US"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 </a:t>
            </a:r>
          </a:p>
          <a:p>
            <a:pPr marL="922338" lvl="1" indent="-465138"/>
            <a:r>
              <a:rPr lang="en-US" sz="2800" dirty="0"/>
              <a:t>Standard storage is designed for:</a:t>
            </a:r>
          </a:p>
          <a:p>
            <a:pPr marL="1384300" lvl="2" indent="-469900"/>
            <a:r>
              <a:rPr lang="en-US" sz="2400" dirty="0"/>
              <a:t>11 9s of durability</a:t>
            </a:r>
          </a:p>
          <a:p>
            <a:pPr marL="1384300" lvl="2" indent="-469900"/>
            <a:r>
              <a:rPr lang="en-US" sz="2400" dirty="0"/>
              <a:t>Four 9s of availability</a:t>
            </a:r>
          </a:p>
          <a:p>
            <a:pPr marL="981075" lvl="1" indent="-523875"/>
            <a:r>
              <a:rPr lang="en-US" sz="2800" dirty="0"/>
              <a:t>S3 Standard-Infrequent Access (S-IA) is designed for:</a:t>
            </a:r>
          </a:p>
          <a:p>
            <a:pPr marL="1384300" lvl="2" indent="-469900"/>
            <a:r>
              <a:rPr lang="en-US" sz="2400" dirty="0"/>
              <a:t>11 9s of durability</a:t>
            </a:r>
          </a:p>
          <a:p>
            <a:pPr marL="1384300" lvl="2" indent="-469900"/>
            <a:r>
              <a:rPr lang="en-US" sz="2400" dirty="0"/>
              <a:t>Three 9s of availability</a:t>
            </a:r>
          </a:p>
          <a:p>
            <a:pPr marL="514350" indent="-514350">
              <a:buFont typeface="+mj-lt"/>
              <a:buAutoNum type="arabicPeriod"/>
            </a:pPr>
            <a:r>
              <a:rPr lang="en-US"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Amount of storage </a:t>
            </a:r>
            <a:r>
              <a:rPr lang="en-US"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 </a:t>
            </a:r>
          </a:p>
          <a:p>
            <a:pPr marL="922338" lvl="1" indent="-465138"/>
            <a:r>
              <a:rPr lang="en-US" dirty="0"/>
              <a:t>The number and size of objects</a:t>
            </a:r>
          </a:p>
          <a:p>
            <a:pPr lvl="1"/>
            <a:endParaRPr lang="en-US" dirty="0"/>
          </a:p>
        </p:txBody>
      </p:sp>
      <p:sp>
        <p:nvSpPr>
          <p:cNvPr id="2" name="Footer Placeholder 1">
            <a:extLst>
              <a:ext uri="{FF2B5EF4-FFF2-40B4-BE49-F238E27FC236}">
                <a16:creationId xmlns:a16="http://schemas.microsoft.com/office/drawing/2014/main" id="{26E63AB3-DAD2-47B4-82E5-FF8F316A9A45}"/>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3" name="Slide Number Placeholder 2">
            <a:extLs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12</a:t>
            </a:fld>
            <a:endParaRPr lang="en-US" dirty="0"/>
          </a:p>
        </p:txBody>
      </p:sp>
    </p:spTree>
    <p:custDataLst>
      <p:tags r:id="rId1"/>
    </p:custDataLst>
    <p:extLst>
      <p:ext uri="{BB962C8B-B14F-4D97-AF65-F5344CB8AC3E}">
        <p14:creationId xmlns:p14="http://schemas.microsoft.com/office/powerpoint/2010/main" val="317067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mph" presetSubtype="0" fill="hold" nodeType="clickEffect">
                                  <p:stCondLst>
                                    <p:cond delay="0"/>
                                  </p:stCondLst>
                                  <p:iterate type="lt">
                                    <p:tmPct val="4000"/>
                                  </p:iterate>
                                  <p:childTnLst>
                                    <p:set>
                                      <p:cBhvr override="childStyle">
                                        <p:cTn id="6" dur="500" fill="hold"/>
                                        <p:tgtEl>
                                          <p:spTgt spid="5">
                                            <p:txEl>
                                              <p:pRg st="0" end="0"/>
                                            </p:txEl>
                                          </p:spTgt>
                                        </p:tgtEl>
                                        <p:attrNameLst>
                                          <p:attrName>style.color</p:attrName>
                                        </p:attrNameLst>
                                      </p:cBhvr>
                                      <p:to>
                                        <p:clrVal>
                                          <a:schemeClr val="accent2"/>
                                        </p:clrVal>
                                      </p:to>
                                    </p:set>
                                    <p:set>
                                      <p:cBhvr>
                                        <p:cTn id="7" dur="500" fill="hold"/>
                                        <p:tgtEl>
                                          <p:spTgt spid="5">
                                            <p:txEl>
                                              <p:pRg st="0" end="0"/>
                                            </p:txEl>
                                          </p:spTgt>
                                        </p:tgtEl>
                                        <p:attrNameLst>
                                          <p:attrName>fillcolor</p:attrName>
                                        </p:attrNameLst>
                                      </p:cBhvr>
                                      <p:to>
                                        <p:clrVal>
                                          <a:schemeClr val="accent2"/>
                                        </p:clrVal>
                                      </p:to>
                                    </p:set>
                                    <p:set>
                                      <p:cBhvr>
                                        <p:cTn id="8" dur="500" fill="hold"/>
                                        <p:tgtEl>
                                          <p:spTgt spid="5">
                                            <p:txEl>
                                              <p:pRg st="0" end="0"/>
                                            </p:txEl>
                                          </p:spTgt>
                                        </p:tgtEl>
                                        <p:attrNameLst>
                                          <p:attrName>fill.type</p:attrName>
                                        </p:attrNameLst>
                                      </p:cBhvr>
                                      <p:to>
                                        <p:strVal val="solid"/>
                                      </p:to>
                                    </p:set>
                                  </p:childTnLst>
                                </p:cTn>
                              </p:par>
                            </p:childTnLst>
                          </p:cTn>
                        </p:par>
                      </p:childTnLst>
                    </p:cTn>
                  </p:par>
                  <p:par>
                    <p:cTn id="9" fill="hold">
                      <p:stCondLst>
                        <p:cond delay="indefinite"/>
                      </p:stCondLst>
                      <p:childTnLst>
                        <p:par>
                          <p:cTn id="10" fill="hold">
                            <p:stCondLst>
                              <p:cond delay="0"/>
                            </p:stCondLst>
                            <p:childTnLst>
                              <p:par>
                                <p:cTn id="11" presetID="16" presetClass="emph" presetSubtype="0" fill="hold" nodeType="clickEffect">
                                  <p:stCondLst>
                                    <p:cond delay="0"/>
                                  </p:stCondLst>
                                  <p:iterate type="lt">
                                    <p:tmPct val="4000"/>
                                  </p:iterate>
                                  <p:childTnLst>
                                    <p:set>
                                      <p:cBhvr override="childStyle">
                                        <p:cTn id="12" dur="500" fill="hold"/>
                                        <p:tgtEl>
                                          <p:spTgt spid="5">
                                            <p:txEl>
                                              <p:pRg st="1" end="1"/>
                                            </p:txEl>
                                          </p:spTgt>
                                        </p:tgtEl>
                                        <p:attrNameLst>
                                          <p:attrName>style.color</p:attrName>
                                        </p:attrNameLst>
                                      </p:cBhvr>
                                      <p:to>
                                        <p:clrVal>
                                          <a:schemeClr val="accent2"/>
                                        </p:clrVal>
                                      </p:to>
                                    </p:set>
                                    <p:set>
                                      <p:cBhvr>
                                        <p:cTn id="13" dur="500" fill="hold"/>
                                        <p:tgtEl>
                                          <p:spTgt spid="5">
                                            <p:txEl>
                                              <p:pRg st="1" end="1"/>
                                            </p:txEl>
                                          </p:spTgt>
                                        </p:tgtEl>
                                        <p:attrNameLst>
                                          <p:attrName>fillcolor</p:attrName>
                                        </p:attrNameLst>
                                      </p:cBhvr>
                                      <p:to>
                                        <p:clrVal>
                                          <a:schemeClr val="accent2"/>
                                        </p:clrVal>
                                      </p:to>
                                    </p:set>
                                    <p:set>
                                      <p:cBhvr>
                                        <p:cTn id="14" dur="500" fill="hold"/>
                                        <p:tgtEl>
                                          <p:spTgt spid="5">
                                            <p:txEl>
                                              <p:pRg st="1" end="1"/>
                                            </p:txEl>
                                          </p:spTgt>
                                        </p:tgtEl>
                                        <p:attrNameLst>
                                          <p:attrName>fill.type</p:attrName>
                                        </p:attrNameLst>
                                      </p:cBhvr>
                                      <p:to>
                                        <p:strVal val="solid"/>
                                      </p:to>
                                    </p:set>
                                  </p:childTnLst>
                                </p:cTn>
                              </p:par>
                            </p:childTnLst>
                          </p:cTn>
                        </p:par>
                      </p:childTnLst>
                    </p:cTn>
                  </p:par>
                  <p:par>
                    <p:cTn id="15" fill="hold">
                      <p:stCondLst>
                        <p:cond delay="indefinite"/>
                      </p:stCondLst>
                      <p:childTnLst>
                        <p:par>
                          <p:cTn id="16" fill="hold">
                            <p:stCondLst>
                              <p:cond delay="0"/>
                            </p:stCondLst>
                            <p:childTnLst>
                              <p:par>
                                <p:cTn id="17" presetID="16" presetClass="emph" presetSubtype="0" fill="hold" nodeType="clickEffect">
                                  <p:stCondLst>
                                    <p:cond delay="0"/>
                                  </p:stCondLst>
                                  <p:iterate type="lt">
                                    <p:tmPct val="4000"/>
                                  </p:iterate>
                                  <p:childTnLst>
                                    <p:set>
                                      <p:cBhvr override="childStyle">
                                        <p:cTn id="18" dur="500" fill="hold"/>
                                        <p:tgtEl>
                                          <p:spTgt spid="5">
                                            <p:txEl>
                                              <p:pRg st="2" end="2"/>
                                            </p:txEl>
                                          </p:spTgt>
                                        </p:tgtEl>
                                        <p:attrNameLst>
                                          <p:attrName>style.color</p:attrName>
                                        </p:attrNameLst>
                                      </p:cBhvr>
                                      <p:to>
                                        <p:clrVal>
                                          <a:schemeClr val="accent2"/>
                                        </p:clrVal>
                                      </p:to>
                                    </p:set>
                                    <p:set>
                                      <p:cBhvr>
                                        <p:cTn id="19" dur="500" fill="hold"/>
                                        <p:tgtEl>
                                          <p:spTgt spid="5">
                                            <p:txEl>
                                              <p:pRg st="2" end="2"/>
                                            </p:txEl>
                                          </p:spTgt>
                                        </p:tgtEl>
                                        <p:attrNameLst>
                                          <p:attrName>fillcolor</p:attrName>
                                        </p:attrNameLst>
                                      </p:cBhvr>
                                      <p:to>
                                        <p:clrVal>
                                          <a:schemeClr val="accent2"/>
                                        </p:clrVal>
                                      </p:to>
                                    </p:set>
                                    <p:set>
                                      <p:cBhvr>
                                        <p:cTn id="20" dur="500" fill="hold"/>
                                        <p:tgtEl>
                                          <p:spTgt spid="5">
                                            <p:txEl>
                                              <p:pRg st="2" end="2"/>
                                            </p:txEl>
                                          </p:spTgt>
                                        </p:tgtEl>
                                        <p:attrNameLst>
                                          <p:attrName>fill.type</p:attrName>
                                        </p:attrNameLst>
                                      </p:cBhvr>
                                      <p:to>
                                        <p:strVal val="solid"/>
                                      </p:to>
                                    </p:set>
                                  </p:childTnLst>
                                </p:cTn>
                              </p:par>
                            </p:childTnLst>
                          </p:cTn>
                        </p:par>
                      </p:childTnLst>
                    </p:cTn>
                  </p:par>
                  <p:par>
                    <p:cTn id="21" fill="hold">
                      <p:stCondLst>
                        <p:cond delay="indefinite"/>
                      </p:stCondLst>
                      <p:childTnLst>
                        <p:par>
                          <p:cTn id="22" fill="hold">
                            <p:stCondLst>
                              <p:cond delay="0"/>
                            </p:stCondLst>
                            <p:childTnLst>
                              <p:par>
                                <p:cTn id="23" presetID="16" presetClass="emph" presetSubtype="0" fill="hold" nodeType="clickEffect">
                                  <p:stCondLst>
                                    <p:cond delay="0"/>
                                  </p:stCondLst>
                                  <p:iterate type="lt">
                                    <p:tmPct val="4000"/>
                                  </p:iterate>
                                  <p:childTnLst>
                                    <p:set>
                                      <p:cBhvr override="childStyle">
                                        <p:cTn id="24" dur="500" fill="hold"/>
                                        <p:tgtEl>
                                          <p:spTgt spid="5">
                                            <p:txEl>
                                              <p:pRg st="3" end="3"/>
                                            </p:txEl>
                                          </p:spTgt>
                                        </p:tgtEl>
                                        <p:attrNameLst>
                                          <p:attrName>style.color</p:attrName>
                                        </p:attrNameLst>
                                      </p:cBhvr>
                                      <p:to>
                                        <p:clrVal>
                                          <a:schemeClr val="accent2"/>
                                        </p:clrVal>
                                      </p:to>
                                    </p:set>
                                    <p:set>
                                      <p:cBhvr>
                                        <p:cTn id="25" dur="500" fill="hold"/>
                                        <p:tgtEl>
                                          <p:spTgt spid="5">
                                            <p:txEl>
                                              <p:pRg st="3" end="3"/>
                                            </p:txEl>
                                          </p:spTgt>
                                        </p:tgtEl>
                                        <p:attrNameLst>
                                          <p:attrName>fillcolor</p:attrName>
                                        </p:attrNameLst>
                                      </p:cBhvr>
                                      <p:to>
                                        <p:clrVal>
                                          <a:schemeClr val="accent2"/>
                                        </p:clrVal>
                                      </p:to>
                                    </p:set>
                                    <p:set>
                                      <p:cBhvr>
                                        <p:cTn id="26" dur="500" fill="hold"/>
                                        <p:tgtEl>
                                          <p:spTgt spid="5">
                                            <p:txEl>
                                              <p:pRg st="3" end="3"/>
                                            </p:txEl>
                                          </p:spTgt>
                                        </p:tgtEl>
                                        <p:attrNameLst>
                                          <p:attrName>fill.type</p:attrName>
                                        </p:attrNameLst>
                                      </p:cBhvr>
                                      <p:to>
                                        <p:strVal val="solid"/>
                                      </p:to>
                                    </p:set>
                                  </p:childTnLst>
                                </p:cTn>
                              </p:par>
                            </p:childTnLst>
                          </p:cTn>
                        </p:par>
                      </p:childTnLst>
                    </p:cTn>
                  </p:par>
                  <p:par>
                    <p:cTn id="27" fill="hold">
                      <p:stCondLst>
                        <p:cond delay="indefinite"/>
                      </p:stCondLst>
                      <p:childTnLst>
                        <p:par>
                          <p:cTn id="28" fill="hold">
                            <p:stCondLst>
                              <p:cond delay="0"/>
                            </p:stCondLst>
                            <p:childTnLst>
                              <p:par>
                                <p:cTn id="29" presetID="16" presetClass="emph" presetSubtype="0" fill="hold" nodeType="clickEffect">
                                  <p:stCondLst>
                                    <p:cond delay="0"/>
                                  </p:stCondLst>
                                  <p:iterate type="lt">
                                    <p:tmPct val="4000"/>
                                  </p:iterate>
                                  <p:childTnLst>
                                    <p:set>
                                      <p:cBhvr override="childStyle">
                                        <p:cTn id="30" dur="500" fill="hold"/>
                                        <p:tgtEl>
                                          <p:spTgt spid="5">
                                            <p:txEl>
                                              <p:pRg st="4" end="4"/>
                                            </p:txEl>
                                          </p:spTgt>
                                        </p:tgtEl>
                                        <p:attrNameLst>
                                          <p:attrName>style.color</p:attrName>
                                        </p:attrNameLst>
                                      </p:cBhvr>
                                      <p:to>
                                        <p:clrVal>
                                          <a:schemeClr val="accent2"/>
                                        </p:clrVal>
                                      </p:to>
                                    </p:set>
                                    <p:set>
                                      <p:cBhvr>
                                        <p:cTn id="31" dur="500" fill="hold"/>
                                        <p:tgtEl>
                                          <p:spTgt spid="5">
                                            <p:txEl>
                                              <p:pRg st="4" end="4"/>
                                            </p:txEl>
                                          </p:spTgt>
                                        </p:tgtEl>
                                        <p:attrNameLst>
                                          <p:attrName>fillcolor</p:attrName>
                                        </p:attrNameLst>
                                      </p:cBhvr>
                                      <p:to>
                                        <p:clrVal>
                                          <a:schemeClr val="accent2"/>
                                        </p:clrVal>
                                      </p:to>
                                    </p:set>
                                    <p:set>
                                      <p:cBhvr>
                                        <p:cTn id="32" dur="500" fill="hold"/>
                                        <p:tgtEl>
                                          <p:spTgt spid="5">
                                            <p:txEl>
                                              <p:pRg st="4" end="4"/>
                                            </p:txEl>
                                          </p:spTgt>
                                        </p:tgtEl>
                                        <p:attrNameLst>
                                          <p:attrName>fill.type</p:attrName>
                                        </p:attrNameLst>
                                      </p:cBhvr>
                                      <p:to>
                                        <p:strVal val="solid"/>
                                      </p:to>
                                    </p:set>
                                  </p:childTnLst>
                                </p:cTn>
                              </p:par>
                            </p:childTnLst>
                          </p:cTn>
                        </p:par>
                      </p:childTnLst>
                    </p:cTn>
                  </p:par>
                  <p:par>
                    <p:cTn id="33" fill="hold">
                      <p:stCondLst>
                        <p:cond delay="indefinite"/>
                      </p:stCondLst>
                      <p:childTnLst>
                        <p:par>
                          <p:cTn id="34" fill="hold">
                            <p:stCondLst>
                              <p:cond delay="0"/>
                            </p:stCondLst>
                            <p:childTnLst>
                              <p:par>
                                <p:cTn id="35" presetID="16" presetClass="emph" presetSubtype="0" fill="hold" nodeType="clickEffect">
                                  <p:stCondLst>
                                    <p:cond delay="0"/>
                                  </p:stCondLst>
                                  <p:iterate type="lt">
                                    <p:tmPct val="4000"/>
                                  </p:iterate>
                                  <p:childTnLst>
                                    <p:set>
                                      <p:cBhvr override="childStyle">
                                        <p:cTn id="36" dur="500" fill="hold"/>
                                        <p:tgtEl>
                                          <p:spTgt spid="5">
                                            <p:txEl>
                                              <p:pRg st="5" end="5"/>
                                            </p:txEl>
                                          </p:spTgt>
                                        </p:tgtEl>
                                        <p:attrNameLst>
                                          <p:attrName>style.color</p:attrName>
                                        </p:attrNameLst>
                                      </p:cBhvr>
                                      <p:to>
                                        <p:clrVal>
                                          <a:schemeClr val="accent2"/>
                                        </p:clrVal>
                                      </p:to>
                                    </p:set>
                                    <p:set>
                                      <p:cBhvr>
                                        <p:cTn id="37" dur="500" fill="hold"/>
                                        <p:tgtEl>
                                          <p:spTgt spid="5">
                                            <p:txEl>
                                              <p:pRg st="5" end="5"/>
                                            </p:txEl>
                                          </p:spTgt>
                                        </p:tgtEl>
                                        <p:attrNameLst>
                                          <p:attrName>fillcolor</p:attrName>
                                        </p:attrNameLst>
                                      </p:cBhvr>
                                      <p:to>
                                        <p:clrVal>
                                          <a:schemeClr val="accent2"/>
                                        </p:clrVal>
                                      </p:to>
                                    </p:set>
                                    <p:set>
                                      <p:cBhvr>
                                        <p:cTn id="38" dur="500" fill="hold"/>
                                        <p:tgtEl>
                                          <p:spTgt spid="5">
                                            <p:txEl>
                                              <p:pRg st="5" end="5"/>
                                            </p:txEl>
                                          </p:spTgt>
                                        </p:tgtEl>
                                        <p:attrNameLst>
                                          <p:attrName>fill.type</p:attrName>
                                        </p:attrNameLst>
                                      </p:cBhvr>
                                      <p:to>
                                        <p:strVal val="solid"/>
                                      </p:to>
                                    </p:set>
                                  </p:childTnLst>
                                </p:cTn>
                              </p:par>
                            </p:childTnLst>
                          </p:cTn>
                        </p:par>
                      </p:childTnLst>
                    </p:cTn>
                  </p:par>
                  <p:par>
                    <p:cTn id="39" fill="hold">
                      <p:stCondLst>
                        <p:cond delay="indefinite"/>
                      </p:stCondLst>
                      <p:childTnLst>
                        <p:par>
                          <p:cTn id="40" fill="hold">
                            <p:stCondLst>
                              <p:cond delay="0"/>
                            </p:stCondLst>
                            <p:childTnLst>
                              <p:par>
                                <p:cTn id="41" presetID="16" presetClass="emph" presetSubtype="0" fill="hold" nodeType="clickEffect">
                                  <p:stCondLst>
                                    <p:cond delay="0"/>
                                  </p:stCondLst>
                                  <p:iterate type="lt">
                                    <p:tmPct val="4000"/>
                                  </p:iterate>
                                  <p:childTnLst>
                                    <p:set>
                                      <p:cBhvr override="childStyle">
                                        <p:cTn id="42" dur="500" fill="hold"/>
                                        <p:tgtEl>
                                          <p:spTgt spid="5">
                                            <p:txEl>
                                              <p:pRg st="6" end="6"/>
                                            </p:txEl>
                                          </p:spTgt>
                                        </p:tgtEl>
                                        <p:attrNameLst>
                                          <p:attrName>style.color</p:attrName>
                                        </p:attrNameLst>
                                      </p:cBhvr>
                                      <p:to>
                                        <p:clrVal>
                                          <a:schemeClr val="accent2"/>
                                        </p:clrVal>
                                      </p:to>
                                    </p:set>
                                    <p:set>
                                      <p:cBhvr>
                                        <p:cTn id="43" dur="500" fill="hold"/>
                                        <p:tgtEl>
                                          <p:spTgt spid="5">
                                            <p:txEl>
                                              <p:pRg st="6" end="6"/>
                                            </p:txEl>
                                          </p:spTgt>
                                        </p:tgtEl>
                                        <p:attrNameLst>
                                          <p:attrName>fillcolor</p:attrName>
                                        </p:attrNameLst>
                                      </p:cBhvr>
                                      <p:to>
                                        <p:clrVal>
                                          <a:schemeClr val="accent2"/>
                                        </p:clrVal>
                                      </p:to>
                                    </p:set>
                                    <p:set>
                                      <p:cBhvr>
                                        <p:cTn id="44" dur="500" fill="hold"/>
                                        <p:tgtEl>
                                          <p:spTgt spid="5">
                                            <p:txEl>
                                              <p:pRg st="6" end="6"/>
                                            </p:txEl>
                                          </p:spTgt>
                                        </p:tgtEl>
                                        <p:attrNameLst>
                                          <p:attrName>fill.type</p:attrName>
                                        </p:attrNameLst>
                                      </p:cBhvr>
                                      <p:to>
                                        <p:strVal val="solid"/>
                                      </p:to>
                                    </p:set>
                                  </p:childTnLst>
                                </p:cTn>
                              </p:par>
                            </p:childTnLst>
                          </p:cTn>
                        </p:par>
                      </p:childTnLst>
                    </p:cTn>
                  </p:par>
                  <p:par>
                    <p:cTn id="45" fill="hold">
                      <p:stCondLst>
                        <p:cond delay="indefinite"/>
                      </p:stCondLst>
                      <p:childTnLst>
                        <p:par>
                          <p:cTn id="46" fill="hold">
                            <p:stCondLst>
                              <p:cond delay="0"/>
                            </p:stCondLst>
                            <p:childTnLst>
                              <p:par>
                                <p:cTn id="47" presetID="16" presetClass="emph" presetSubtype="0" fill="hold" nodeType="clickEffect">
                                  <p:stCondLst>
                                    <p:cond delay="0"/>
                                  </p:stCondLst>
                                  <p:iterate type="lt">
                                    <p:tmPct val="4000"/>
                                  </p:iterate>
                                  <p:childTnLst>
                                    <p:set>
                                      <p:cBhvr override="childStyle">
                                        <p:cTn id="48" dur="500" fill="hold"/>
                                        <p:tgtEl>
                                          <p:spTgt spid="5">
                                            <p:txEl>
                                              <p:pRg st="7" end="7"/>
                                            </p:txEl>
                                          </p:spTgt>
                                        </p:tgtEl>
                                        <p:attrNameLst>
                                          <p:attrName>style.color</p:attrName>
                                        </p:attrNameLst>
                                      </p:cBhvr>
                                      <p:to>
                                        <p:clrVal>
                                          <a:schemeClr val="accent2"/>
                                        </p:clrVal>
                                      </p:to>
                                    </p:set>
                                    <p:set>
                                      <p:cBhvr>
                                        <p:cTn id="49" dur="500" fill="hold"/>
                                        <p:tgtEl>
                                          <p:spTgt spid="5">
                                            <p:txEl>
                                              <p:pRg st="7" end="7"/>
                                            </p:txEl>
                                          </p:spTgt>
                                        </p:tgtEl>
                                        <p:attrNameLst>
                                          <p:attrName>fillcolor</p:attrName>
                                        </p:attrNameLst>
                                      </p:cBhvr>
                                      <p:to>
                                        <p:clrVal>
                                          <a:schemeClr val="accent2"/>
                                        </p:clrVal>
                                      </p:to>
                                    </p:set>
                                    <p:set>
                                      <p:cBhvr>
                                        <p:cTn id="50" dur="500" fill="hold"/>
                                        <p:tgtEl>
                                          <p:spTgt spid="5">
                                            <p:txEl>
                                              <p:pRg st="7" end="7"/>
                                            </p:txEl>
                                          </p:spTgt>
                                        </p:tgtEl>
                                        <p:attrNameLst>
                                          <p:attrName>fill.type</p:attrName>
                                        </p:attrNameLst>
                                      </p:cBhvr>
                                      <p:to>
                                        <p:strVal val="solid"/>
                                      </p:to>
                                    </p:set>
                                  </p:childTnLst>
                                </p:cTn>
                              </p:par>
                            </p:childTnLst>
                          </p:cTn>
                        </p:par>
                      </p:childTnLst>
                    </p:cTn>
                  </p:par>
                  <p:par>
                    <p:cTn id="51" fill="hold">
                      <p:stCondLst>
                        <p:cond delay="indefinite"/>
                      </p:stCondLst>
                      <p:childTnLst>
                        <p:par>
                          <p:cTn id="52" fill="hold">
                            <p:stCondLst>
                              <p:cond delay="0"/>
                            </p:stCondLst>
                            <p:childTnLst>
                              <p:par>
                                <p:cTn id="53" presetID="16" presetClass="emph" presetSubtype="0" fill="hold" nodeType="clickEffect">
                                  <p:stCondLst>
                                    <p:cond delay="0"/>
                                  </p:stCondLst>
                                  <p:iterate type="lt">
                                    <p:tmPct val="4000"/>
                                  </p:iterate>
                                  <p:childTnLst>
                                    <p:set>
                                      <p:cBhvr override="childStyle">
                                        <p:cTn id="54" dur="500" fill="hold"/>
                                        <p:tgtEl>
                                          <p:spTgt spid="5">
                                            <p:txEl>
                                              <p:pRg st="8" end="8"/>
                                            </p:txEl>
                                          </p:spTgt>
                                        </p:tgtEl>
                                        <p:attrNameLst>
                                          <p:attrName>style.color</p:attrName>
                                        </p:attrNameLst>
                                      </p:cBhvr>
                                      <p:to>
                                        <p:clrVal>
                                          <a:schemeClr val="accent2"/>
                                        </p:clrVal>
                                      </p:to>
                                    </p:set>
                                    <p:set>
                                      <p:cBhvr>
                                        <p:cTn id="55" dur="500" fill="hold"/>
                                        <p:tgtEl>
                                          <p:spTgt spid="5">
                                            <p:txEl>
                                              <p:pRg st="8" end="8"/>
                                            </p:txEl>
                                          </p:spTgt>
                                        </p:tgtEl>
                                        <p:attrNameLst>
                                          <p:attrName>fillcolor</p:attrName>
                                        </p:attrNameLst>
                                      </p:cBhvr>
                                      <p:to>
                                        <p:clrVal>
                                          <a:schemeClr val="accent2"/>
                                        </p:clrVal>
                                      </p:to>
                                    </p:set>
                                    <p:set>
                                      <p:cBhvr>
                                        <p:cTn id="56" dur="500" fill="hold"/>
                                        <p:tgtEl>
                                          <p:spTgt spid="5">
                                            <p:txEl>
                                              <p:pRg st="8" end="8"/>
                                            </p:txEl>
                                          </p:spTgt>
                                        </p:tgtEl>
                                        <p:attrNameLst>
                                          <p:attrName>fill.type</p:attrName>
                                        </p:attrNameLst>
                                      </p:cBhvr>
                                      <p:to>
                                        <p:strVal val="solid"/>
                                      </p:to>
                                    </p:set>
                                  </p:childTnLst>
                                </p:cTn>
                              </p:par>
                            </p:childTnLst>
                          </p:cTn>
                        </p:par>
                      </p:childTnLst>
                    </p:cTn>
                  </p:par>
                  <p:par>
                    <p:cTn id="57" fill="hold">
                      <p:stCondLst>
                        <p:cond delay="indefinite"/>
                      </p:stCondLst>
                      <p:childTnLst>
                        <p:par>
                          <p:cTn id="58" fill="hold">
                            <p:stCondLst>
                              <p:cond delay="0"/>
                            </p:stCondLst>
                            <p:childTnLst>
                              <p:par>
                                <p:cTn id="59" presetID="16" presetClass="emph" presetSubtype="0" fill="hold" nodeType="clickEffect">
                                  <p:stCondLst>
                                    <p:cond delay="0"/>
                                  </p:stCondLst>
                                  <p:iterate type="lt">
                                    <p:tmPct val="4000"/>
                                  </p:iterate>
                                  <p:childTnLst>
                                    <p:set>
                                      <p:cBhvr override="childStyle">
                                        <p:cTn id="60" dur="500" fill="hold"/>
                                        <p:tgtEl>
                                          <p:spTgt spid="5">
                                            <p:txEl>
                                              <p:pRg st="9" end="9"/>
                                            </p:txEl>
                                          </p:spTgt>
                                        </p:tgtEl>
                                        <p:attrNameLst>
                                          <p:attrName>style.color</p:attrName>
                                        </p:attrNameLst>
                                      </p:cBhvr>
                                      <p:to>
                                        <p:clrVal>
                                          <a:schemeClr val="accent2"/>
                                        </p:clrVal>
                                      </p:to>
                                    </p:set>
                                    <p:set>
                                      <p:cBhvr>
                                        <p:cTn id="61" dur="500" fill="hold"/>
                                        <p:tgtEl>
                                          <p:spTgt spid="5">
                                            <p:txEl>
                                              <p:pRg st="9" end="9"/>
                                            </p:txEl>
                                          </p:spTgt>
                                        </p:tgtEl>
                                        <p:attrNameLst>
                                          <p:attrName>fillcolor</p:attrName>
                                        </p:attrNameLst>
                                      </p:cBhvr>
                                      <p:to>
                                        <p:clrVal>
                                          <a:schemeClr val="accent2"/>
                                        </p:clrVal>
                                      </p:to>
                                    </p:set>
                                    <p:set>
                                      <p:cBhvr>
                                        <p:cTn id="62" dur="500" fill="hold"/>
                                        <p:tgtEl>
                                          <p:spTgt spid="5">
                                            <p:txEl>
                                              <p:pRg st="9" end="9"/>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lstStyle/>
          <a:p>
            <a:r>
              <a:rPr lang="en-US" dirty="0"/>
              <a:t>Amazon S3: Storage pricing</a:t>
            </a:r>
          </a:p>
        </p:txBody>
      </p:sp>
      <p:sp>
        <p:nvSpPr>
          <p:cNvPr id="5" name="Content Placeholder 2"/>
          <p:cNvSpPr>
            <a:spLocks noGrp="1"/>
          </p:cNvSpPr>
          <p:nvPr>
            <p:ph idx="1"/>
          </p:nvPr>
        </p:nvSpPr>
        <p:spPr/>
        <p:txBody>
          <a:bodyPr>
            <a:normAutofit/>
          </a:bodyPr>
          <a:lstStyle/>
          <a:p>
            <a:pPr marL="514350" indent="-514350">
              <a:buFont typeface="+mj-lt"/>
              <a:buAutoNum type="arabicPeriod" startAt="3"/>
            </a:pPr>
            <a:r>
              <a:rPr lang="en-US"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Requests – </a:t>
            </a:r>
          </a:p>
          <a:p>
            <a:pPr marL="922338" lvl="1" indent="-465138"/>
            <a:r>
              <a:rPr lang="en-US" sz="2800" dirty="0"/>
              <a:t>The number and type of requests </a:t>
            </a:r>
            <a:r>
              <a:rPr lang="en-US" sz="2800" b="1" dirty="0"/>
              <a:t>(GET, PUT, COPY)</a:t>
            </a:r>
            <a:endParaRPr lang="en-US" sz="2800" dirty="0"/>
          </a:p>
          <a:p>
            <a:pPr marL="922338" lvl="1" indent="-465138"/>
            <a:r>
              <a:rPr lang="en-US" sz="2800" dirty="0"/>
              <a:t>Type of requests:</a:t>
            </a:r>
          </a:p>
          <a:p>
            <a:pPr marL="1379538" lvl="2" indent="-465138"/>
            <a:r>
              <a:rPr lang="en-US" sz="2400" dirty="0"/>
              <a:t>Different rates for GET requests than other requests.</a:t>
            </a:r>
          </a:p>
          <a:p>
            <a:pPr marL="514350" indent="-514350">
              <a:buFont typeface="+mj-lt"/>
              <a:buAutoNum type="arabicPeriod" startAt="3"/>
            </a:pPr>
            <a:r>
              <a:rPr lang="en-US"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Data transfer – </a:t>
            </a:r>
          </a:p>
          <a:p>
            <a:pPr marL="922338" lvl="1" indent="-465138"/>
            <a:r>
              <a:rPr lang="en-US" sz="2800" dirty="0"/>
              <a:t>Pricing is based on the amount of data that is transferred out of the Amazon S3 Region</a:t>
            </a:r>
          </a:p>
          <a:p>
            <a:pPr marL="1379538" lvl="2" indent="-465138"/>
            <a:r>
              <a:rPr lang="en-US" sz="2400" dirty="0"/>
              <a:t>Data transfer in is free, but you incur charges for data that is transferred out.</a:t>
            </a:r>
          </a:p>
        </p:txBody>
      </p:sp>
      <p:sp>
        <p:nvSpPr>
          <p:cNvPr id="2" name="Footer Placeholder 1">
            <a:extLst>
              <a:ext uri="{FF2B5EF4-FFF2-40B4-BE49-F238E27FC236}">
                <a16:creationId xmlns:a16="http://schemas.microsoft.com/office/drawing/2014/main" id="{87B9A4E6-0AC3-4535-BB9C-72F3E4186C75}"/>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3" name="Slide Number Placeholder 2">
            <a:extLs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13</a:t>
            </a:fld>
            <a:endParaRPr lang="en-US" dirty="0"/>
          </a:p>
        </p:txBody>
      </p:sp>
    </p:spTree>
    <p:custDataLst>
      <p:tags r:id="rId1"/>
    </p:custDataLst>
    <p:extLst>
      <p:ext uri="{BB962C8B-B14F-4D97-AF65-F5344CB8AC3E}">
        <p14:creationId xmlns:p14="http://schemas.microsoft.com/office/powerpoint/2010/main" val="2380334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mph" presetSubtype="0" fill="hold" nodeType="clickEffect">
                                  <p:stCondLst>
                                    <p:cond delay="0"/>
                                  </p:stCondLst>
                                  <p:iterate type="lt">
                                    <p:tmPct val="4000"/>
                                  </p:iterate>
                                  <p:childTnLst>
                                    <p:set>
                                      <p:cBhvr override="childStyle">
                                        <p:cTn id="6" dur="500" fill="hold"/>
                                        <p:tgtEl>
                                          <p:spTgt spid="5">
                                            <p:txEl>
                                              <p:pRg st="0" end="0"/>
                                            </p:txEl>
                                          </p:spTgt>
                                        </p:tgtEl>
                                        <p:attrNameLst>
                                          <p:attrName>style.color</p:attrName>
                                        </p:attrNameLst>
                                      </p:cBhvr>
                                      <p:to>
                                        <p:clrVal>
                                          <a:schemeClr val="accent2"/>
                                        </p:clrVal>
                                      </p:to>
                                    </p:set>
                                    <p:set>
                                      <p:cBhvr>
                                        <p:cTn id="7" dur="500" fill="hold"/>
                                        <p:tgtEl>
                                          <p:spTgt spid="5">
                                            <p:txEl>
                                              <p:pRg st="0" end="0"/>
                                            </p:txEl>
                                          </p:spTgt>
                                        </p:tgtEl>
                                        <p:attrNameLst>
                                          <p:attrName>fillcolor</p:attrName>
                                        </p:attrNameLst>
                                      </p:cBhvr>
                                      <p:to>
                                        <p:clrVal>
                                          <a:schemeClr val="accent2"/>
                                        </p:clrVal>
                                      </p:to>
                                    </p:set>
                                    <p:set>
                                      <p:cBhvr>
                                        <p:cTn id="8" dur="500" fill="hold"/>
                                        <p:tgtEl>
                                          <p:spTgt spid="5">
                                            <p:txEl>
                                              <p:pRg st="0" end="0"/>
                                            </p:txEl>
                                          </p:spTgt>
                                        </p:tgtEl>
                                        <p:attrNameLst>
                                          <p:attrName>fill.type</p:attrName>
                                        </p:attrNameLst>
                                      </p:cBhvr>
                                      <p:to>
                                        <p:strVal val="solid"/>
                                      </p:to>
                                    </p:set>
                                  </p:childTnLst>
                                </p:cTn>
                              </p:par>
                            </p:childTnLst>
                          </p:cTn>
                        </p:par>
                      </p:childTnLst>
                    </p:cTn>
                  </p:par>
                  <p:par>
                    <p:cTn id="9" fill="hold">
                      <p:stCondLst>
                        <p:cond delay="indefinite"/>
                      </p:stCondLst>
                      <p:childTnLst>
                        <p:par>
                          <p:cTn id="10" fill="hold">
                            <p:stCondLst>
                              <p:cond delay="0"/>
                            </p:stCondLst>
                            <p:childTnLst>
                              <p:par>
                                <p:cTn id="11" presetID="16" presetClass="emph" presetSubtype="0" fill="hold" nodeType="clickEffect">
                                  <p:stCondLst>
                                    <p:cond delay="0"/>
                                  </p:stCondLst>
                                  <p:iterate type="lt">
                                    <p:tmPct val="4000"/>
                                  </p:iterate>
                                  <p:childTnLst>
                                    <p:set>
                                      <p:cBhvr override="childStyle">
                                        <p:cTn id="12" dur="500" fill="hold"/>
                                        <p:tgtEl>
                                          <p:spTgt spid="5">
                                            <p:txEl>
                                              <p:pRg st="1" end="1"/>
                                            </p:txEl>
                                          </p:spTgt>
                                        </p:tgtEl>
                                        <p:attrNameLst>
                                          <p:attrName>style.color</p:attrName>
                                        </p:attrNameLst>
                                      </p:cBhvr>
                                      <p:to>
                                        <p:clrVal>
                                          <a:schemeClr val="accent2"/>
                                        </p:clrVal>
                                      </p:to>
                                    </p:set>
                                    <p:set>
                                      <p:cBhvr>
                                        <p:cTn id="13" dur="500" fill="hold"/>
                                        <p:tgtEl>
                                          <p:spTgt spid="5">
                                            <p:txEl>
                                              <p:pRg st="1" end="1"/>
                                            </p:txEl>
                                          </p:spTgt>
                                        </p:tgtEl>
                                        <p:attrNameLst>
                                          <p:attrName>fillcolor</p:attrName>
                                        </p:attrNameLst>
                                      </p:cBhvr>
                                      <p:to>
                                        <p:clrVal>
                                          <a:schemeClr val="accent2"/>
                                        </p:clrVal>
                                      </p:to>
                                    </p:set>
                                    <p:set>
                                      <p:cBhvr>
                                        <p:cTn id="14" dur="500" fill="hold"/>
                                        <p:tgtEl>
                                          <p:spTgt spid="5">
                                            <p:txEl>
                                              <p:pRg st="1" end="1"/>
                                            </p:txEl>
                                          </p:spTgt>
                                        </p:tgtEl>
                                        <p:attrNameLst>
                                          <p:attrName>fill.type</p:attrName>
                                        </p:attrNameLst>
                                      </p:cBhvr>
                                      <p:to>
                                        <p:strVal val="solid"/>
                                      </p:to>
                                    </p:set>
                                  </p:childTnLst>
                                </p:cTn>
                              </p:par>
                            </p:childTnLst>
                          </p:cTn>
                        </p:par>
                      </p:childTnLst>
                    </p:cTn>
                  </p:par>
                  <p:par>
                    <p:cTn id="15" fill="hold">
                      <p:stCondLst>
                        <p:cond delay="indefinite"/>
                      </p:stCondLst>
                      <p:childTnLst>
                        <p:par>
                          <p:cTn id="16" fill="hold">
                            <p:stCondLst>
                              <p:cond delay="0"/>
                            </p:stCondLst>
                            <p:childTnLst>
                              <p:par>
                                <p:cTn id="17" presetID="16" presetClass="emph" presetSubtype="0" fill="hold" nodeType="clickEffect">
                                  <p:stCondLst>
                                    <p:cond delay="0"/>
                                  </p:stCondLst>
                                  <p:iterate type="lt">
                                    <p:tmPct val="4000"/>
                                  </p:iterate>
                                  <p:childTnLst>
                                    <p:set>
                                      <p:cBhvr override="childStyle">
                                        <p:cTn id="18" dur="500" fill="hold"/>
                                        <p:tgtEl>
                                          <p:spTgt spid="5">
                                            <p:txEl>
                                              <p:pRg st="2" end="2"/>
                                            </p:txEl>
                                          </p:spTgt>
                                        </p:tgtEl>
                                        <p:attrNameLst>
                                          <p:attrName>style.color</p:attrName>
                                        </p:attrNameLst>
                                      </p:cBhvr>
                                      <p:to>
                                        <p:clrVal>
                                          <a:schemeClr val="accent2"/>
                                        </p:clrVal>
                                      </p:to>
                                    </p:set>
                                    <p:set>
                                      <p:cBhvr>
                                        <p:cTn id="19" dur="500" fill="hold"/>
                                        <p:tgtEl>
                                          <p:spTgt spid="5">
                                            <p:txEl>
                                              <p:pRg st="2" end="2"/>
                                            </p:txEl>
                                          </p:spTgt>
                                        </p:tgtEl>
                                        <p:attrNameLst>
                                          <p:attrName>fillcolor</p:attrName>
                                        </p:attrNameLst>
                                      </p:cBhvr>
                                      <p:to>
                                        <p:clrVal>
                                          <a:schemeClr val="accent2"/>
                                        </p:clrVal>
                                      </p:to>
                                    </p:set>
                                    <p:set>
                                      <p:cBhvr>
                                        <p:cTn id="20" dur="500" fill="hold"/>
                                        <p:tgtEl>
                                          <p:spTgt spid="5">
                                            <p:txEl>
                                              <p:pRg st="2" end="2"/>
                                            </p:txEl>
                                          </p:spTgt>
                                        </p:tgtEl>
                                        <p:attrNameLst>
                                          <p:attrName>fill.type</p:attrName>
                                        </p:attrNameLst>
                                      </p:cBhvr>
                                      <p:to>
                                        <p:strVal val="solid"/>
                                      </p:to>
                                    </p:set>
                                  </p:childTnLst>
                                </p:cTn>
                              </p:par>
                            </p:childTnLst>
                          </p:cTn>
                        </p:par>
                      </p:childTnLst>
                    </p:cTn>
                  </p:par>
                  <p:par>
                    <p:cTn id="21" fill="hold">
                      <p:stCondLst>
                        <p:cond delay="indefinite"/>
                      </p:stCondLst>
                      <p:childTnLst>
                        <p:par>
                          <p:cTn id="22" fill="hold">
                            <p:stCondLst>
                              <p:cond delay="0"/>
                            </p:stCondLst>
                            <p:childTnLst>
                              <p:par>
                                <p:cTn id="23" presetID="16" presetClass="emph" presetSubtype="0" fill="hold" nodeType="clickEffect">
                                  <p:stCondLst>
                                    <p:cond delay="0"/>
                                  </p:stCondLst>
                                  <p:iterate type="lt">
                                    <p:tmPct val="4000"/>
                                  </p:iterate>
                                  <p:childTnLst>
                                    <p:set>
                                      <p:cBhvr override="childStyle">
                                        <p:cTn id="24" dur="500" fill="hold"/>
                                        <p:tgtEl>
                                          <p:spTgt spid="5">
                                            <p:txEl>
                                              <p:pRg st="3" end="3"/>
                                            </p:txEl>
                                          </p:spTgt>
                                        </p:tgtEl>
                                        <p:attrNameLst>
                                          <p:attrName>style.color</p:attrName>
                                        </p:attrNameLst>
                                      </p:cBhvr>
                                      <p:to>
                                        <p:clrVal>
                                          <a:schemeClr val="accent2"/>
                                        </p:clrVal>
                                      </p:to>
                                    </p:set>
                                    <p:set>
                                      <p:cBhvr>
                                        <p:cTn id="25" dur="500" fill="hold"/>
                                        <p:tgtEl>
                                          <p:spTgt spid="5">
                                            <p:txEl>
                                              <p:pRg st="3" end="3"/>
                                            </p:txEl>
                                          </p:spTgt>
                                        </p:tgtEl>
                                        <p:attrNameLst>
                                          <p:attrName>fillcolor</p:attrName>
                                        </p:attrNameLst>
                                      </p:cBhvr>
                                      <p:to>
                                        <p:clrVal>
                                          <a:schemeClr val="accent2"/>
                                        </p:clrVal>
                                      </p:to>
                                    </p:set>
                                    <p:set>
                                      <p:cBhvr>
                                        <p:cTn id="26" dur="500" fill="hold"/>
                                        <p:tgtEl>
                                          <p:spTgt spid="5">
                                            <p:txEl>
                                              <p:pRg st="3" end="3"/>
                                            </p:txEl>
                                          </p:spTgt>
                                        </p:tgtEl>
                                        <p:attrNameLst>
                                          <p:attrName>fill.type</p:attrName>
                                        </p:attrNameLst>
                                      </p:cBhvr>
                                      <p:to>
                                        <p:strVal val="solid"/>
                                      </p:to>
                                    </p:set>
                                  </p:childTnLst>
                                </p:cTn>
                              </p:par>
                            </p:childTnLst>
                          </p:cTn>
                        </p:par>
                      </p:childTnLst>
                    </p:cTn>
                  </p:par>
                  <p:par>
                    <p:cTn id="27" fill="hold">
                      <p:stCondLst>
                        <p:cond delay="indefinite"/>
                      </p:stCondLst>
                      <p:childTnLst>
                        <p:par>
                          <p:cTn id="28" fill="hold">
                            <p:stCondLst>
                              <p:cond delay="0"/>
                            </p:stCondLst>
                            <p:childTnLst>
                              <p:par>
                                <p:cTn id="29" presetID="16" presetClass="emph" presetSubtype="0" fill="hold" nodeType="clickEffect">
                                  <p:stCondLst>
                                    <p:cond delay="0"/>
                                  </p:stCondLst>
                                  <p:iterate type="lt">
                                    <p:tmPct val="4000"/>
                                  </p:iterate>
                                  <p:childTnLst>
                                    <p:set>
                                      <p:cBhvr override="childStyle">
                                        <p:cTn id="30" dur="500" fill="hold"/>
                                        <p:tgtEl>
                                          <p:spTgt spid="5">
                                            <p:txEl>
                                              <p:pRg st="4" end="4"/>
                                            </p:txEl>
                                          </p:spTgt>
                                        </p:tgtEl>
                                        <p:attrNameLst>
                                          <p:attrName>style.color</p:attrName>
                                        </p:attrNameLst>
                                      </p:cBhvr>
                                      <p:to>
                                        <p:clrVal>
                                          <a:schemeClr val="accent2"/>
                                        </p:clrVal>
                                      </p:to>
                                    </p:set>
                                    <p:set>
                                      <p:cBhvr>
                                        <p:cTn id="31" dur="500" fill="hold"/>
                                        <p:tgtEl>
                                          <p:spTgt spid="5">
                                            <p:txEl>
                                              <p:pRg st="4" end="4"/>
                                            </p:txEl>
                                          </p:spTgt>
                                        </p:tgtEl>
                                        <p:attrNameLst>
                                          <p:attrName>fillcolor</p:attrName>
                                        </p:attrNameLst>
                                      </p:cBhvr>
                                      <p:to>
                                        <p:clrVal>
                                          <a:schemeClr val="accent2"/>
                                        </p:clrVal>
                                      </p:to>
                                    </p:set>
                                    <p:set>
                                      <p:cBhvr>
                                        <p:cTn id="32" dur="500" fill="hold"/>
                                        <p:tgtEl>
                                          <p:spTgt spid="5">
                                            <p:txEl>
                                              <p:pRg st="4" end="4"/>
                                            </p:txEl>
                                          </p:spTgt>
                                        </p:tgtEl>
                                        <p:attrNameLst>
                                          <p:attrName>fill.type</p:attrName>
                                        </p:attrNameLst>
                                      </p:cBhvr>
                                      <p:to>
                                        <p:strVal val="solid"/>
                                      </p:to>
                                    </p:set>
                                  </p:childTnLst>
                                </p:cTn>
                              </p:par>
                            </p:childTnLst>
                          </p:cTn>
                        </p:par>
                      </p:childTnLst>
                    </p:cTn>
                  </p:par>
                  <p:par>
                    <p:cTn id="33" fill="hold">
                      <p:stCondLst>
                        <p:cond delay="indefinite"/>
                      </p:stCondLst>
                      <p:childTnLst>
                        <p:par>
                          <p:cTn id="34" fill="hold">
                            <p:stCondLst>
                              <p:cond delay="0"/>
                            </p:stCondLst>
                            <p:childTnLst>
                              <p:par>
                                <p:cTn id="35" presetID="16" presetClass="emph" presetSubtype="0" fill="hold" nodeType="clickEffect">
                                  <p:stCondLst>
                                    <p:cond delay="0"/>
                                  </p:stCondLst>
                                  <p:iterate type="lt">
                                    <p:tmPct val="4000"/>
                                  </p:iterate>
                                  <p:childTnLst>
                                    <p:set>
                                      <p:cBhvr override="childStyle">
                                        <p:cTn id="36" dur="500" fill="hold"/>
                                        <p:tgtEl>
                                          <p:spTgt spid="5">
                                            <p:txEl>
                                              <p:pRg st="5" end="5"/>
                                            </p:txEl>
                                          </p:spTgt>
                                        </p:tgtEl>
                                        <p:attrNameLst>
                                          <p:attrName>style.color</p:attrName>
                                        </p:attrNameLst>
                                      </p:cBhvr>
                                      <p:to>
                                        <p:clrVal>
                                          <a:schemeClr val="accent2"/>
                                        </p:clrVal>
                                      </p:to>
                                    </p:set>
                                    <p:set>
                                      <p:cBhvr>
                                        <p:cTn id="37" dur="500" fill="hold"/>
                                        <p:tgtEl>
                                          <p:spTgt spid="5">
                                            <p:txEl>
                                              <p:pRg st="5" end="5"/>
                                            </p:txEl>
                                          </p:spTgt>
                                        </p:tgtEl>
                                        <p:attrNameLst>
                                          <p:attrName>fillcolor</p:attrName>
                                        </p:attrNameLst>
                                      </p:cBhvr>
                                      <p:to>
                                        <p:clrVal>
                                          <a:schemeClr val="accent2"/>
                                        </p:clrVal>
                                      </p:to>
                                    </p:set>
                                    <p:set>
                                      <p:cBhvr>
                                        <p:cTn id="38" dur="500" fill="hold"/>
                                        <p:tgtEl>
                                          <p:spTgt spid="5">
                                            <p:txEl>
                                              <p:pRg st="5" end="5"/>
                                            </p:txEl>
                                          </p:spTgt>
                                        </p:tgtEl>
                                        <p:attrNameLst>
                                          <p:attrName>fill.type</p:attrName>
                                        </p:attrNameLst>
                                      </p:cBhvr>
                                      <p:to>
                                        <p:strVal val="solid"/>
                                      </p:to>
                                    </p:set>
                                  </p:childTnLst>
                                </p:cTn>
                              </p:par>
                            </p:childTnLst>
                          </p:cTn>
                        </p:par>
                      </p:childTnLst>
                    </p:cTn>
                  </p:par>
                  <p:par>
                    <p:cTn id="39" fill="hold">
                      <p:stCondLst>
                        <p:cond delay="indefinite"/>
                      </p:stCondLst>
                      <p:childTnLst>
                        <p:par>
                          <p:cTn id="40" fill="hold">
                            <p:stCondLst>
                              <p:cond delay="0"/>
                            </p:stCondLst>
                            <p:childTnLst>
                              <p:par>
                                <p:cTn id="41" presetID="16" presetClass="emph" presetSubtype="0" fill="hold" nodeType="clickEffect">
                                  <p:stCondLst>
                                    <p:cond delay="0"/>
                                  </p:stCondLst>
                                  <p:iterate type="lt">
                                    <p:tmPct val="4000"/>
                                  </p:iterate>
                                  <p:childTnLst>
                                    <p:set>
                                      <p:cBhvr override="childStyle">
                                        <p:cTn id="42" dur="500" fill="hold"/>
                                        <p:tgtEl>
                                          <p:spTgt spid="5">
                                            <p:txEl>
                                              <p:pRg st="6" end="6"/>
                                            </p:txEl>
                                          </p:spTgt>
                                        </p:tgtEl>
                                        <p:attrNameLst>
                                          <p:attrName>style.color</p:attrName>
                                        </p:attrNameLst>
                                      </p:cBhvr>
                                      <p:to>
                                        <p:clrVal>
                                          <a:schemeClr val="accent2"/>
                                        </p:clrVal>
                                      </p:to>
                                    </p:set>
                                    <p:set>
                                      <p:cBhvr>
                                        <p:cTn id="43" dur="500" fill="hold"/>
                                        <p:tgtEl>
                                          <p:spTgt spid="5">
                                            <p:txEl>
                                              <p:pRg st="6" end="6"/>
                                            </p:txEl>
                                          </p:spTgt>
                                        </p:tgtEl>
                                        <p:attrNameLst>
                                          <p:attrName>fillcolor</p:attrName>
                                        </p:attrNameLst>
                                      </p:cBhvr>
                                      <p:to>
                                        <p:clrVal>
                                          <a:schemeClr val="accent2"/>
                                        </p:clrVal>
                                      </p:to>
                                    </p:set>
                                    <p:set>
                                      <p:cBhvr>
                                        <p:cTn id="44" dur="500" fill="hold"/>
                                        <p:tgtEl>
                                          <p:spTgt spid="5">
                                            <p:txEl>
                                              <p:pRg st="6" end="6"/>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A9215D-56A1-C14C-8D1D-ECD06964D449}"/>
              </a:ext>
            </a:extLst>
          </p:cNvPr>
          <p:cNvSpPr>
            <a:spLocks noGrp="1"/>
          </p:cNvSpPr>
          <p:nvPr>
            <p:ph type="title"/>
          </p:nvPr>
        </p:nvSpPr>
        <p:spPr/>
        <p:txBody>
          <a:bodyPr/>
          <a:lstStyle/>
          <a:p>
            <a:r>
              <a:rPr lang="en-US" dirty="0"/>
              <a:t>Section 2 key takeaways</a:t>
            </a:r>
          </a:p>
        </p:txBody>
      </p:sp>
      <p:pic>
        <p:nvPicPr>
          <p:cNvPr id="6" name="Picture Placeholder 6">
            <a:extLst>
              <a:ext uri="{FF2B5EF4-FFF2-40B4-BE49-F238E27FC236}">
                <a16:creationId xmlns:a16="http://schemas.microsoft.com/office/drawing/2014/main" id="{DF245F4B-F83C-4547-948B-29463175E4C7}"/>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val="0"/>
              </a:ext>
            </a:extLst>
          </a:blip>
          <a:srcRect l="4146" r="4146"/>
          <a:stretch>
            <a:fillRect/>
          </a:stretch>
        </p:blipFill>
        <p:spPr>
          <a:xfrm>
            <a:off x="597222" y="2770357"/>
            <a:ext cx="3931314" cy="3104201"/>
          </a:xfrm>
          <a:prstGeom prst="rect">
            <a:avLst/>
          </a:prstGeom>
        </p:spPr>
      </p:pic>
      <p:sp>
        <p:nvSpPr>
          <p:cNvPr id="5" name="Content Placeholder 4">
            <a:extLst>
              <a:ext uri="{FF2B5EF4-FFF2-40B4-BE49-F238E27FC236}">
                <a16:creationId xmlns:a16="http://schemas.microsoft.com/office/drawing/2014/main" id="{5DED86B2-95F3-E144-93EC-D7312615DDBA}"/>
              </a:ext>
            </a:extLst>
          </p:cNvPr>
          <p:cNvSpPr>
            <a:spLocks noGrp="1"/>
          </p:cNvSpPr>
          <p:nvPr>
            <p:ph idx="16"/>
          </p:nvPr>
        </p:nvSpPr>
        <p:spPr/>
        <p:txBody>
          <a:bodyPr/>
          <a:lstStyle/>
          <a:p>
            <a:r>
              <a:rPr lang="en-US" dirty="0"/>
              <a:t>Amazon S3 is a fully managed cloud storage service.</a:t>
            </a:r>
          </a:p>
          <a:p>
            <a:r>
              <a:rPr lang="en-US" dirty="0"/>
              <a:t>You can store a virtually unlimited number of objects.</a:t>
            </a:r>
          </a:p>
          <a:p>
            <a:r>
              <a:rPr lang="en-US" dirty="0"/>
              <a:t>You pay for only what you use.</a:t>
            </a:r>
          </a:p>
          <a:p>
            <a:r>
              <a:rPr lang="en-US" dirty="0"/>
              <a:t>You can access Amazon S3 at any time from anywhere through a URL.</a:t>
            </a:r>
          </a:p>
          <a:p>
            <a:r>
              <a:rPr lang="en-US" dirty="0"/>
              <a:t>Amazon S3 offers rich security controls.</a:t>
            </a:r>
          </a:p>
        </p:txBody>
      </p:sp>
      <p:sp>
        <p:nvSpPr>
          <p:cNvPr id="7" name="Slide Number Placeholder 6">
            <a:extLst>
              <a:ext uri="{C183D7F6-B498-43B3-948B-1728B52AA6E4}">
                <adec:decorative xmlns:adec="http://schemas.microsoft.com/office/drawing/2017/decorative" val="1"/>
              </a:ext>
            </a:extLst>
          </p:cNvPr>
          <p:cNvSpPr>
            <a:spLocks noGrp="1"/>
          </p:cNvSpPr>
          <p:nvPr>
            <p:ph type="sldNum" sz="quarter" idx="10"/>
          </p:nvPr>
        </p:nvSpPr>
        <p:spPr/>
        <p:txBody>
          <a:bodyPr/>
          <a:lstStyle/>
          <a:p>
            <a:fld id="{B6A95138-A96E-2F42-A959-2EFD44FE4AB7}" type="slidenum">
              <a:rPr lang="en-US" smtClean="0"/>
              <a:pPr/>
              <a:t>14</a:t>
            </a:fld>
            <a:endParaRPr lang="en-US" dirty="0"/>
          </a:p>
        </p:txBody>
      </p:sp>
      <p:sp>
        <p:nvSpPr>
          <p:cNvPr id="2" name="Footer Placeholder 1">
            <a:extLst>
              <a:ext uri="{FF2B5EF4-FFF2-40B4-BE49-F238E27FC236}">
                <a16:creationId xmlns:a16="http://schemas.microsoft.com/office/drawing/2014/main" id="{161F0458-3057-6C4E-AA8A-F09A50D08BCB}"/>
              </a:ext>
              <a:ext uri="{C183D7F6-B498-43B3-948B-1728B52AA6E4}">
                <adec:decorative xmlns:adec="http://schemas.microsoft.com/office/drawing/2017/decorative" val="1"/>
              </a:ext>
            </a:extLst>
          </p:cNvPr>
          <p:cNvSpPr>
            <a:spLocks noGrp="1"/>
          </p:cNvSpPr>
          <p:nvPr>
            <p:ph type="ftr" sz="quarter" idx="11"/>
          </p:nvPr>
        </p:nvSpPr>
        <p:spPr/>
        <p:txBody>
          <a:bodyPr/>
          <a:lstStyle/>
          <a:p>
            <a:r>
              <a:rPr lang="en-US" dirty="0"/>
              <a:t>© 2019 Amazon Web Services, Inc. or its Affiliates. All rights reserved.</a:t>
            </a:r>
          </a:p>
        </p:txBody>
      </p:sp>
    </p:spTree>
    <p:custDataLst>
      <p:tags r:id="rId1"/>
    </p:custDataLst>
    <p:extLst>
      <p:ext uri="{BB962C8B-B14F-4D97-AF65-F5344CB8AC3E}">
        <p14:creationId xmlns:p14="http://schemas.microsoft.com/office/powerpoint/2010/main" val="12780866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sz="3600" dirty="0"/>
              <a:t>Recorded demo:</a:t>
            </a:r>
            <a:br>
              <a:rPr lang="en-US" sz="3600" dirty="0"/>
            </a:br>
            <a:r>
              <a:rPr lang="en-US" sz="3600" dirty="0"/>
              <a:t>Amazon Simple Storage  System</a:t>
            </a:r>
          </a:p>
        </p:txBody>
      </p:sp>
      <p:pic>
        <p:nvPicPr>
          <p:cNvPr id="7" name="Picture 6" descr="Amazon S3 demonstration.">
            <a:hlinkClick r:id="rId4"/>
            <a:extLst>
              <a:ext uri="{FF2B5EF4-FFF2-40B4-BE49-F238E27FC236}">
                <a16:creationId xmlns:a16="http://schemas.microsoft.com/office/drawing/2014/main" id="{4008F409-28E1-4703-B604-9B83CCD6B6A6}"/>
              </a:ext>
            </a:extLst>
          </p:cNvPr>
          <p:cNvPicPr>
            <a:picLocks noChangeAspect="1"/>
          </p:cNvPicPr>
          <p:nvPr/>
        </p:nvPicPr>
        <p:blipFill>
          <a:blip r:embed="rId5"/>
          <a:stretch>
            <a:fillRect/>
          </a:stretch>
        </p:blipFill>
        <p:spPr>
          <a:xfrm>
            <a:off x="5251619" y="1839558"/>
            <a:ext cx="6850959" cy="3681687"/>
          </a:xfrm>
          <a:prstGeom prst="rect">
            <a:avLst/>
          </a:prstGeom>
        </p:spPr>
      </p:pic>
      <p:sp>
        <p:nvSpPr>
          <p:cNvPr id="6" name="Slide Number Placeholder 5">
            <a:extLst>
              <a:ext uri="{FF2B5EF4-FFF2-40B4-BE49-F238E27FC236}">
                <a16:creationId xmlns:a16="http://schemas.microsoft.com/office/drawing/2014/main" id="{E45F18BC-26B5-8144-8736-0B73EB5369EF}"/>
              </a:ext>
              <a:ext uri="{C183D7F6-B498-43B3-948B-1728B52AA6E4}">
                <adec:decorative xmlns:adec="http://schemas.microsoft.com/office/drawing/2017/decorative" val="1"/>
              </a:ext>
            </a:extLst>
          </p:cNvPr>
          <p:cNvSpPr>
            <a:spLocks noGrp="1"/>
          </p:cNvSpPr>
          <p:nvPr>
            <p:ph type="sldNum" sz="quarter" idx="10"/>
          </p:nvPr>
        </p:nvSpPr>
        <p:spPr/>
        <p:txBody>
          <a:bodyPr/>
          <a:lstStyle/>
          <a:p>
            <a:fld id="{B6A95138-A96E-2F42-A959-2EFD44FE4AB7}" type="slidenum">
              <a:rPr lang="en-US" smtClean="0"/>
              <a:pPr/>
              <a:t>15</a:t>
            </a:fld>
            <a:endParaRPr lang="en-US" dirty="0"/>
          </a:p>
        </p:txBody>
      </p:sp>
      <p:sp>
        <p:nvSpPr>
          <p:cNvPr id="5" name="Footer Placeholder 4">
            <a:extLst>
              <a:ext uri="{FF2B5EF4-FFF2-40B4-BE49-F238E27FC236}">
                <a16:creationId xmlns:a16="http://schemas.microsoft.com/office/drawing/2014/main" id="{E02AFD6E-C3E3-C544-8427-5B0745F2F707}"/>
              </a:ext>
              <a:ext uri="{C183D7F6-B498-43B3-948B-1728B52AA6E4}">
                <adec:decorative xmlns:adec="http://schemas.microsoft.com/office/drawing/2017/decorative" val="1"/>
              </a:ext>
            </a:extLst>
          </p:cNvPr>
          <p:cNvSpPr>
            <a:spLocks noGrp="1"/>
          </p:cNvSpPr>
          <p:nvPr>
            <p:ph type="ftr" sz="quarter" idx="11"/>
          </p:nvPr>
        </p:nvSpPr>
        <p:spPr/>
        <p:txBody>
          <a:bodyPr/>
          <a:lstStyle/>
          <a:p>
            <a:r>
              <a:rPr lang="en-US" dirty="0"/>
              <a:t>© 2019 Amazon Web Services, Inc. or its Affiliates. All rights reserved.</a:t>
            </a:r>
          </a:p>
        </p:txBody>
      </p:sp>
    </p:spTree>
    <p:custDataLst>
      <p:tags r:id="rId1"/>
    </p:custDataLst>
    <p:extLst>
      <p:ext uri="{BB962C8B-B14F-4D97-AF65-F5344CB8AC3E}">
        <p14:creationId xmlns:p14="http://schemas.microsoft.com/office/powerpoint/2010/main" val="11711223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D64B8E0-60AD-514D-93D6-076C58CF731E}"/>
              </a:ext>
            </a:extLst>
          </p:cNvPr>
          <p:cNvSpPr>
            <a:spLocks noGrp="1"/>
          </p:cNvSpPr>
          <p:nvPr>
            <p:ph type="body" sz="quarter" idx="10"/>
          </p:nvPr>
        </p:nvSpPr>
        <p:spPr>
          <a:xfrm>
            <a:off x="419100" y="2554356"/>
            <a:ext cx="9129634" cy="488498"/>
          </a:xfrm>
        </p:spPr>
        <p:txBody>
          <a:bodyPr>
            <a:normAutofit/>
          </a:bodyPr>
          <a:lstStyle/>
          <a:p>
            <a:r>
              <a:rPr lang="en-US" dirty="0"/>
              <a:t>Module 7: Storage</a:t>
            </a:r>
          </a:p>
        </p:txBody>
      </p:sp>
      <p:sp>
        <p:nvSpPr>
          <p:cNvPr id="2" name="Title 1"/>
          <p:cNvSpPr>
            <a:spLocks noGrp="1"/>
          </p:cNvSpPr>
          <p:nvPr>
            <p:ph type="title"/>
          </p:nvPr>
        </p:nvSpPr>
        <p:spPr/>
        <p:txBody>
          <a:bodyPr>
            <a:noAutofit/>
          </a:bodyPr>
          <a:lstStyle/>
          <a:p>
            <a:r>
              <a:rPr lang="en-US" sz="4000" dirty="0"/>
              <a:t>Section 4: Amazon S3 Glacier </a:t>
            </a:r>
          </a:p>
        </p:txBody>
      </p:sp>
      <p:sp>
        <p:nvSpPr>
          <p:cNvPr id="4" name="Footer Placeholder 3">
            <a:extLst>
              <a:ext uri="{FF2B5EF4-FFF2-40B4-BE49-F238E27FC236}">
                <a16:creationId xmlns:a16="http://schemas.microsoft.com/office/drawing/2014/main" id="{77631BD4-34D0-1947-AEFA-D4868944F2CA}"/>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Tree>
    <p:custDataLst>
      <p:tags r:id="rId1"/>
    </p:custDataLst>
    <p:extLst>
      <p:ext uri="{BB962C8B-B14F-4D97-AF65-F5344CB8AC3E}">
        <p14:creationId xmlns:p14="http://schemas.microsoft.com/office/powerpoint/2010/main" val="21410297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Storage</a:t>
            </a:r>
          </a:p>
        </p:txBody>
      </p:sp>
      <p:pic>
        <p:nvPicPr>
          <p:cNvPr id="5" name="Graphic 4">
            <a:extLst>
              <a:ext uri="{FF2B5EF4-FFF2-40B4-BE49-F238E27FC236}">
                <a16:creationId xmlns:a16="http://schemas.microsoft.com/office/drawing/2014/main" id="{750985AA-AD6D-4C9D-91C1-78A1E9514CD0}"/>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050028" y="2531621"/>
            <a:ext cx="1933702" cy="1933702"/>
          </a:xfrm>
          <a:prstGeom prst="rect">
            <a:avLst/>
          </a:prstGeom>
        </p:spPr>
      </p:pic>
      <p:sp>
        <p:nvSpPr>
          <p:cNvPr id="11" name="TextBox 10"/>
          <p:cNvSpPr txBox="1"/>
          <p:nvPr/>
        </p:nvSpPr>
        <p:spPr>
          <a:xfrm>
            <a:off x="3819900" y="5048646"/>
            <a:ext cx="4558107" cy="492443"/>
          </a:xfrm>
          <a:prstGeom prst="rect">
            <a:avLst/>
          </a:prstGeom>
          <a:noFill/>
        </p:spPr>
        <p:txBody>
          <a:bodyPr wrap="square" lIns="0" tIns="0" rIns="0" bIns="0" rtlCol="0" anchor="ctr">
            <a:spAutoFit/>
          </a:bodyPr>
          <a:lstStyle/>
          <a:p>
            <a:pPr algn="ctr"/>
            <a:r>
              <a:rPr lang="en-US" sz="3200" dirty="0">
                <a:ea typeface="Amazon Ember" panose="020B0603020204020204" pitchFamily="34" charset="0"/>
                <a:cs typeface="Amazon Ember" panose="020B0603020204020204" pitchFamily="34" charset="0"/>
              </a:rPr>
              <a:t>Amazon S3 Glacier</a:t>
            </a:r>
            <a:endParaRPr lang="en-US" sz="6600" dirty="0">
              <a:ea typeface="Amazon Ember" panose="020B0603020204020204" pitchFamily="34" charset="0"/>
              <a:cs typeface="Amazon Ember" panose="020B0603020204020204" pitchFamily="34" charset="0"/>
            </a:endParaRPr>
          </a:p>
        </p:txBody>
      </p:sp>
      <p:sp>
        <p:nvSpPr>
          <p:cNvPr id="3" name="Footer Placeholder 2">
            <a:extLst>
              <a:ext uri="{FF2B5EF4-FFF2-40B4-BE49-F238E27FC236}">
                <a16:creationId xmlns:a16="http://schemas.microsoft.com/office/drawing/2014/main" id="{AA46742E-E3CF-4E1A-87F9-FC901701D6CE}"/>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6" name="Slide Number Placeholder 5">
            <a:extLs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17</a:t>
            </a:fld>
            <a:endParaRPr lang="en-US" dirty="0"/>
          </a:p>
        </p:txBody>
      </p:sp>
    </p:spTree>
    <p:custDataLst>
      <p:tags r:id="rId1"/>
    </p:custDataLst>
    <p:extLst>
      <p:ext uri="{BB962C8B-B14F-4D97-AF65-F5344CB8AC3E}">
        <p14:creationId xmlns:p14="http://schemas.microsoft.com/office/powerpoint/2010/main" val="30585584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Amazon S3 Glacier review</a:t>
            </a:r>
          </a:p>
        </p:txBody>
      </p:sp>
      <p:sp>
        <p:nvSpPr>
          <p:cNvPr id="3" name="Content Placeholder 2"/>
          <p:cNvSpPr>
            <a:spLocks noGrp="1"/>
          </p:cNvSpPr>
          <p:nvPr>
            <p:ph idx="1"/>
          </p:nvPr>
        </p:nvSpPr>
        <p:spPr>
          <a:xfrm>
            <a:off x="238539" y="1440305"/>
            <a:ext cx="11340548" cy="4913308"/>
          </a:xfrm>
        </p:spPr>
        <p:txBody>
          <a:bodyPr>
            <a:normAutofit/>
          </a:bodyPr>
          <a:lstStyle/>
          <a:p>
            <a:pPr marL="0" indent="0">
              <a:lnSpc>
                <a:spcPct val="100000"/>
              </a:lnSpc>
              <a:spcBef>
                <a:spcPts val="1200"/>
              </a:spcBef>
              <a:spcAft>
                <a:spcPts val="800"/>
              </a:spcAft>
              <a:buNone/>
            </a:pPr>
            <a:r>
              <a:rPr lang="en-US" dirty="0"/>
              <a:t>Amazon S3 Glacier is a </a:t>
            </a:r>
            <a:r>
              <a:rPr lang="en-US"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data archiving service </a:t>
            </a:r>
            <a:r>
              <a:rPr lang="en-US" dirty="0"/>
              <a:t>that is designed for </a:t>
            </a:r>
            <a:r>
              <a:rPr lang="en-US"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security</a:t>
            </a:r>
            <a:r>
              <a:rPr lang="en-US" dirty="0"/>
              <a:t>, </a:t>
            </a:r>
            <a:r>
              <a:rPr lang="en-US"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durability</a:t>
            </a:r>
            <a:r>
              <a:rPr lang="en-US" dirty="0"/>
              <a:t>, and an </a:t>
            </a:r>
            <a:r>
              <a:rPr lang="en-US" dirty="0">
                <a:solidFill>
                  <a:schemeClr val="accent5"/>
                </a:solidFill>
                <a:latin typeface="Amazon Ember" panose="02000000000000000000" pitchFamily="2" charset="0"/>
                <a:ea typeface="Amazon Ember" panose="02000000000000000000" pitchFamily="2" charset="0"/>
                <a:cs typeface="Amazon Ember" panose="020B0603020204020204" pitchFamily="34" charset="0"/>
              </a:rPr>
              <a:t>extremely</a:t>
            </a:r>
            <a:r>
              <a:rPr lang="en-US" dirty="0">
                <a:solidFill>
                  <a:schemeClr val="accent5"/>
                </a:solidFill>
                <a:latin typeface="Amazon Ember" panose="02000000000000000000" pitchFamily="2" charset="0"/>
                <a:ea typeface="Amazon Ember" panose="02000000000000000000" pitchFamily="2" charset="0"/>
              </a:rPr>
              <a:t> </a:t>
            </a:r>
            <a:r>
              <a:rPr lang="en-US" dirty="0">
                <a:solidFill>
                  <a:schemeClr val="accent5"/>
                </a:solidFill>
                <a:latin typeface="Amazon Ember" panose="02000000000000000000" pitchFamily="2" charset="0"/>
                <a:ea typeface="Amazon Ember" panose="02000000000000000000" pitchFamily="2" charset="0"/>
                <a:cs typeface="Amazon Ember" panose="020B0603020204020204" pitchFamily="34" charset="0"/>
              </a:rPr>
              <a:t>low</a:t>
            </a:r>
            <a:r>
              <a:rPr lang="en-US" dirty="0">
                <a:solidFill>
                  <a:schemeClr val="accent5"/>
                </a:solidFill>
                <a:latin typeface="Amazon Ember" panose="02000000000000000000" pitchFamily="2" charset="0"/>
                <a:ea typeface="Amazon Ember" panose="02000000000000000000" pitchFamily="2" charset="0"/>
              </a:rPr>
              <a:t> </a:t>
            </a:r>
            <a:r>
              <a:rPr lang="en-US" dirty="0">
                <a:solidFill>
                  <a:schemeClr val="accent5"/>
                </a:solidFill>
                <a:latin typeface="Amazon Ember" panose="02000000000000000000" pitchFamily="2" charset="0"/>
                <a:ea typeface="Amazon Ember" panose="02000000000000000000" pitchFamily="2" charset="0"/>
                <a:cs typeface="Amazon Ember" panose="020B0603020204020204" pitchFamily="34" charset="0"/>
              </a:rPr>
              <a:t>cost</a:t>
            </a:r>
            <a:r>
              <a:rPr lang="en-US" dirty="0"/>
              <a:t>.</a:t>
            </a:r>
          </a:p>
          <a:p>
            <a:pPr marL="457200" lvl="1" indent="-457200">
              <a:spcBef>
                <a:spcPts val="1200"/>
              </a:spcBef>
              <a:spcAft>
                <a:spcPts val="800"/>
              </a:spcAft>
            </a:pPr>
            <a:r>
              <a:rPr lang="en-US" dirty="0"/>
              <a:t>Amazon S3 Glacier is designed to provide 11 9s of durability for objects.</a:t>
            </a:r>
          </a:p>
          <a:p>
            <a:pPr marL="457200" lvl="1" indent="-457200">
              <a:spcBef>
                <a:spcPts val="1200"/>
              </a:spcBef>
              <a:spcAft>
                <a:spcPts val="800"/>
              </a:spcAft>
            </a:pPr>
            <a:r>
              <a:rPr lang="en-US" dirty="0"/>
              <a:t>It supports the encryption of data in transit and at rest through Secure Sockets Layer (SSL) or Transport Layer Security (TLS).</a:t>
            </a:r>
          </a:p>
          <a:p>
            <a:pPr marL="457200" lvl="1" indent="-457200">
              <a:spcBef>
                <a:spcPts val="1200"/>
              </a:spcBef>
              <a:spcAft>
                <a:spcPts val="800"/>
              </a:spcAft>
            </a:pPr>
            <a:r>
              <a:rPr lang="en-US" dirty="0"/>
              <a:t>The Vault Lock feature enforces compliance through a policy.</a:t>
            </a:r>
          </a:p>
          <a:p>
            <a:pPr marL="457200" lvl="1" indent="-457200">
              <a:spcBef>
                <a:spcPts val="1200"/>
              </a:spcBef>
              <a:spcAft>
                <a:spcPts val="800"/>
              </a:spcAft>
            </a:pPr>
            <a:r>
              <a:rPr lang="en-US" dirty="0"/>
              <a:t>Extremely low-cost design works well for long-term archiving.</a:t>
            </a:r>
          </a:p>
          <a:p>
            <a:pPr marL="914400" lvl="2" indent="-457200">
              <a:spcBef>
                <a:spcPts val="1200"/>
              </a:spcBef>
              <a:spcAft>
                <a:spcPts val="800"/>
              </a:spcAft>
            </a:pPr>
            <a:r>
              <a:rPr lang="en-US" sz="2200" dirty="0"/>
              <a:t>Provides three options for access to archives—expedited, standard, and bulk—retrieval times range from a few minutes to several hours.</a:t>
            </a:r>
          </a:p>
        </p:txBody>
      </p:sp>
      <p:sp>
        <p:nvSpPr>
          <p:cNvPr id="4" name="Footer Placeholder 3">
            <a:extLst>
              <a:ext uri="{FF2B5EF4-FFF2-40B4-BE49-F238E27FC236}">
                <a16:creationId xmlns:a16="http://schemas.microsoft.com/office/drawing/2014/main" id="{89B18435-2937-4D47-B1C7-E474304869AC}"/>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5" name="Slide Number Placeholder 4">
            <a:extLs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18</a:t>
            </a:fld>
            <a:endParaRPr lang="en-US" dirty="0"/>
          </a:p>
        </p:txBody>
      </p:sp>
    </p:spTree>
    <p:custDataLst>
      <p:tags r:id="rId1"/>
    </p:custDataLst>
    <p:extLst>
      <p:ext uri="{BB962C8B-B14F-4D97-AF65-F5344CB8AC3E}">
        <p14:creationId xmlns:p14="http://schemas.microsoft.com/office/powerpoint/2010/main" val="36957170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Amazon S3 Glacier</a:t>
            </a:r>
          </a:p>
        </p:txBody>
      </p:sp>
      <p:sp>
        <p:nvSpPr>
          <p:cNvPr id="28" name="Rounded Rectangle 27" descr="Amazon S3 Glacier features."/>
          <p:cNvSpPr/>
          <p:nvPr/>
        </p:nvSpPr>
        <p:spPr bwMode="auto">
          <a:xfrm>
            <a:off x="451741" y="1610343"/>
            <a:ext cx="5389258" cy="4340138"/>
          </a:xfrm>
          <a:prstGeom prst="roundRect">
            <a:avLst>
              <a:gd name="adj" fmla="val 8402"/>
            </a:avLst>
          </a:prstGeom>
          <a:solidFill>
            <a:schemeClr val="bg1"/>
          </a:solidFill>
          <a:ln w="38100">
            <a:solidFill>
              <a:schemeClr val="tx1"/>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2"/>
          <p:cNvSpPr>
            <a:spLocks noGrp="1"/>
          </p:cNvSpPr>
          <p:nvPr>
            <p:ph idx="4294967295"/>
          </p:nvPr>
        </p:nvSpPr>
        <p:spPr>
          <a:xfrm>
            <a:off x="576681" y="1880327"/>
            <a:ext cx="5103813" cy="3783013"/>
          </a:xfrm>
        </p:spPr>
        <p:txBody>
          <a:bodyPr>
            <a:noAutofit/>
          </a:bodyPr>
          <a:lstStyle/>
          <a:p>
            <a:pPr>
              <a:lnSpc>
                <a:spcPct val="100000"/>
              </a:lnSpc>
              <a:spcBef>
                <a:spcPts val="600"/>
              </a:spcBef>
            </a:pPr>
            <a:r>
              <a:rPr lang="en-US" sz="2400" dirty="0"/>
              <a:t>Storage service for low-cost data archiving and long-term backup </a:t>
            </a:r>
          </a:p>
          <a:p>
            <a:pPr>
              <a:lnSpc>
                <a:spcPct val="100000"/>
              </a:lnSpc>
              <a:spcBef>
                <a:spcPts val="600"/>
              </a:spcBef>
            </a:pPr>
            <a:r>
              <a:rPr lang="en-US" sz="2400" dirty="0"/>
              <a:t>You can configure lifecycle archiving of Amazon S3 content to Amazon S3 Glacier</a:t>
            </a:r>
          </a:p>
          <a:p>
            <a:pPr>
              <a:lnSpc>
                <a:spcPct val="100000"/>
              </a:lnSpc>
              <a:spcBef>
                <a:spcPts val="600"/>
              </a:spcBef>
            </a:pPr>
            <a:r>
              <a:rPr lang="en-US" sz="2400" dirty="0"/>
              <a:t>Retrieval options – </a:t>
            </a:r>
          </a:p>
          <a:p>
            <a:pPr lvl="1">
              <a:lnSpc>
                <a:spcPct val="100000"/>
              </a:lnSpc>
              <a:spcBef>
                <a:spcPts val="600"/>
              </a:spcBef>
            </a:pPr>
            <a:r>
              <a:rPr lang="en-US" sz="2000" dirty="0"/>
              <a:t>Standard: 3–5 hours</a:t>
            </a:r>
          </a:p>
          <a:p>
            <a:pPr lvl="1">
              <a:lnSpc>
                <a:spcPct val="100000"/>
              </a:lnSpc>
              <a:spcBef>
                <a:spcPts val="600"/>
              </a:spcBef>
            </a:pPr>
            <a:r>
              <a:rPr lang="en-US" sz="2000" dirty="0"/>
              <a:t>Bulk: 5–12 hours</a:t>
            </a:r>
          </a:p>
          <a:p>
            <a:pPr lvl="1">
              <a:lnSpc>
                <a:spcPct val="100000"/>
              </a:lnSpc>
              <a:spcBef>
                <a:spcPts val="600"/>
              </a:spcBef>
            </a:pPr>
            <a:r>
              <a:rPr lang="en-US" sz="2000" dirty="0"/>
              <a:t>Expedited: 1–5 minutes</a:t>
            </a:r>
          </a:p>
        </p:txBody>
      </p:sp>
      <p:grpSp>
        <p:nvGrpSpPr>
          <p:cNvPr id="11" name="Group 10" descr="move objects from s3 bucket to amazon s3 glacier archive after 30 days. delete objects from amazon s3 glacier archive after 5 years.">
            <a:extLst>
              <a:ext uri="{FF2B5EF4-FFF2-40B4-BE49-F238E27FC236}">
                <a16:creationId xmlns:a16="http://schemas.microsoft.com/office/drawing/2014/main" id="{57E69DA4-D992-4250-931F-5079F3316230}"/>
              </a:ext>
            </a:extLst>
          </p:cNvPr>
          <p:cNvGrpSpPr/>
          <p:nvPr/>
        </p:nvGrpSpPr>
        <p:grpSpPr>
          <a:xfrm>
            <a:off x="6311250" y="1610343"/>
            <a:ext cx="5389258" cy="4340138"/>
            <a:chOff x="6311250" y="1610343"/>
            <a:chExt cx="5389258" cy="4340138"/>
          </a:xfrm>
        </p:grpSpPr>
        <p:sp>
          <p:nvSpPr>
            <p:cNvPr id="30" name="Rounded Rectangle 29" descr="illustrates Amazon S3 bucket sending data to archive in Amazon S3 Glacier."/>
            <p:cNvSpPr/>
            <p:nvPr/>
          </p:nvSpPr>
          <p:spPr bwMode="auto">
            <a:xfrm>
              <a:off x="6311250" y="1610343"/>
              <a:ext cx="5389258" cy="4340138"/>
            </a:xfrm>
            <a:prstGeom prst="roundRect">
              <a:avLst>
                <a:gd name="adj" fmla="val 8402"/>
              </a:avLst>
            </a:prstGeom>
            <a:solidFill>
              <a:schemeClr val="bg1"/>
            </a:solidFill>
            <a:ln w="38100">
              <a:solidFill>
                <a:schemeClr val="tx1"/>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a:extLst>
                <a:ext uri="{C183D7F6-B498-43B3-948B-1728B52AA6E4}">
                  <adec:decorative xmlns:adec="http://schemas.microsoft.com/office/drawing/2017/decorative" val="1"/>
                </a:ext>
              </a:extLst>
            </p:cNvPr>
            <p:cNvSpPr/>
            <p:nvPr/>
          </p:nvSpPr>
          <p:spPr>
            <a:xfrm>
              <a:off x="6578450" y="3904669"/>
              <a:ext cx="1488920" cy="35279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9" name="Graphic 18">
              <a:extLst>
                <a:ext uri="{FF2B5EF4-FFF2-40B4-BE49-F238E27FC236}">
                  <a16:creationId xmlns:a16="http://schemas.microsoft.com/office/drawing/2014/main" id="{AD8813A2-1DAD-45E3-B3B9-7953F83328A9}"/>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893396" y="3210259"/>
              <a:ext cx="640080" cy="640080"/>
            </a:xfrm>
            <a:prstGeom prst="rect">
              <a:avLst/>
            </a:prstGeom>
          </p:spPr>
        </p:pic>
        <p:sp>
          <p:nvSpPr>
            <p:cNvPr id="38" name="TextBox 37">
              <a:extLst>
                <a:ext uri="{C183D7F6-B498-43B3-948B-1728B52AA6E4}">
                  <adec:decorative xmlns:adec="http://schemas.microsoft.com/office/drawing/2017/decorative" val="1"/>
                </a:ext>
              </a:extLst>
            </p:cNvPr>
            <p:cNvSpPr txBox="1"/>
            <p:nvPr/>
          </p:nvSpPr>
          <p:spPr>
            <a:xfrm>
              <a:off x="6662755" y="3876478"/>
              <a:ext cx="1101363" cy="584775"/>
            </a:xfrm>
            <a:prstGeom prst="rect">
              <a:avLst/>
            </a:prstGeom>
            <a:noFill/>
          </p:spPr>
          <p:txBody>
            <a:bodyPr wrap="square" rtlCol="0">
              <a:spAutoFit/>
            </a:bodyPr>
            <a:lstStyle/>
            <a:p>
              <a:pPr algn="ctr"/>
              <a:r>
                <a:rPr lang="en-US" sz="1600" dirty="0">
                  <a:solidFill>
                    <a:schemeClr val="accent1">
                      <a:lumMod val="90000"/>
                      <a:lumOff val="10000"/>
                    </a:schemeClr>
                  </a:solidFill>
                  <a:latin typeface="Amazon Ember"/>
                  <a:ea typeface="Amazon Ember Medium" panose="020B0603020204030204" pitchFamily="34" charset="0"/>
                  <a:cs typeface="Arial" panose="020B0604020202020204" pitchFamily="34" charset="0"/>
                </a:rPr>
                <a:t>Amazon S3 bucket</a:t>
              </a:r>
            </a:p>
          </p:txBody>
        </p:sp>
        <p:sp>
          <p:nvSpPr>
            <p:cNvPr id="12" name="TextBox 11">
              <a:extLst>
                <a:ext uri="{C183D7F6-B498-43B3-948B-1728B52AA6E4}">
                  <adec:decorative xmlns:adec="http://schemas.microsoft.com/office/drawing/2017/decorative" val="1"/>
                </a:ext>
              </a:extLst>
            </p:cNvPr>
            <p:cNvSpPr txBox="1"/>
            <p:nvPr/>
          </p:nvSpPr>
          <p:spPr>
            <a:xfrm>
              <a:off x="7522272" y="3014342"/>
              <a:ext cx="1370728" cy="584775"/>
            </a:xfrm>
            <a:prstGeom prst="rect">
              <a:avLst/>
            </a:prstGeom>
            <a:noFill/>
          </p:spPr>
          <p:txBody>
            <a:bodyPr wrap="square" rtlCol="0">
              <a:spAutoFit/>
            </a:bodyPr>
            <a:lstStyle/>
            <a:p>
              <a:pPr algn="ctr"/>
              <a:r>
                <a:rPr lang="en-US" sz="1600" dirty="0">
                  <a:latin typeface="Amazon Ember"/>
                  <a:ea typeface="Amazon Ember Light" panose="020B0403020204020204" pitchFamily="34" charset="0"/>
                  <a:cs typeface="Amazon Ember Light" panose="020B0403020204020204" pitchFamily="34" charset="0"/>
                </a:rPr>
                <a:t>Archive after 30 days</a:t>
              </a:r>
            </a:p>
          </p:txBody>
        </p:sp>
        <p:cxnSp>
          <p:nvCxnSpPr>
            <p:cNvPr id="25" name="Straight Arrow Connector 24">
              <a:extLst>
                <a:ext uri="{FF2B5EF4-FFF2-40B4-BE49-F238E27FC236}">
                  <a16:creationId xmlns:a16="http://schemas.microsoft.com/office/drawing/2014/main" id="{4A8C0F5C-0446-8A40-A710-BE80A9E5A424}"/>
                </a:ext>
                <a:ext uri="{C183D7F6-B498-43B3-948B-1728B52AA6E4}">
                  <adec:decorative xmlns:adec="http://schemas.microsoft.com/office/drawing/2017/decorative" val="1"/>
                </a:ext>
              </a:extLst>
            </p:cNvPr>
            <p:cNvCxnSpPr/>
            <p:nvPr/>
          </p:nvCxnSpPr>
          <p:spPr>
            <a:xfrm>
              <a:off x="7563331" y="3592661"/>
              <a:ext cx="1288611" cy="0"/>
            </a:xfrm>
            <a:prstGeom prst="straightConnector1">
              <a:avLst/>
            </a:prstGeom>
            <a:ln w="12700">
              <a:solidFill>
                <a:srgbClr val="545B64"/>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pic>
          <p:nvPicPr>
            <p:cNvPr id="20" name="Graphic 19">
              <a:extLst>
                <a:ext uri="{FF2B5EF4-FFF2-40B4-BE49-F238E27FC236}">
                  <a16:creationId xmlns:a16="http://schemas.microsoft.com/office/drawing/2014/main" id="{9FE3E175-E1C6-4533-88EA-5F0DF0EF74B4}"/>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881006" y="3217522"/>
              <a:ext cx="640080" cy="640080"/>
            </a:xfrm>
            <a:prstGeom prst="rect">
              <a:avLst/>
            </a:prstGeom>
          </p:spPr>
        </p:pic>
        <p:sp>
          <p:nvSpPr>
            <p:cNvPr id="37" name="TextBox 36">
              <a:extLst>
                <a:ext uri="{C183D7F6-B498-43B3-948B-1728B52AA6E4}">
                  <adec:decorative xmlns:adec="http://schemas.microsoft.com/office/drawing/2017/decorative" val="1"/>
                </a:ext>
              </a:extLst>
            </p:cNvPr>
            <p:cNvSpPr txBox="1"/>
            <p:nvPr/>
          </p:nvSpPr>
          <p:spPr>
            <a:xfrm>
              <a:off x="8606686" y="3861557"/>
              <a:ext cx="1188720" cy="1077218"/>
            </a:xfrm>
            <a:prstGeom prst="rect">
              <a:avLst/>
            </a:prstGeom>
            <a:noFill/>
          </p:spPr>
          <p:txBody>
            <a:bodyPr wrap="square" rtlCol="0">
              <a:spAutoFit/>
            </a:bodyPr>
            <a:lstStyle/>
            <a:p>
              <a:pPr algn="ctr"/>
              <a:r>
                <a:rPr lang="en-US" sz="1600" dirty="0">
                  <a:solidFill>
                    <a:schemeClr val="accent1">
                      <a:lumMod val="90000"/>
                      <a:lumOff val="10000"/>
                    </a:schemeClr>
                  </a:solidFill>
                  <a:latin typeface="Amazon Ember"/>
                  <a:ea typeface="Amazon Ember Medium" panose="020B0603020204030204" pitchFamily="34" charset="0"/>
                  <a:cs typeface="Arial" panose="020B0604020202020204" pitchFamily="34" charset="0"/>
                </a:rPr>
                <a:t>Amazon S3 Glacier Archive</a:t>
              </a:r>
            </a:p>
          </p:txBody>
        </p:sp>
        <p:sp>
          <p:nvSpPr>
            <p:cNvPr id="31" name="TextBox 30">
              <a:extLst>
                <a:ext uri="{C183D7F6-B498-43B3-948B-1728B52AA6E4}">
                  <adec:decorative xmlns:adec="http://schemas.microsoft.com/office/drawing/2017/decorative" val="1"/>
                </a:ext>
              </a:extLst>
            </p:cNvPr>
            <p:cNvSpPr txBox="1"/>
            <p:nvPr/>
          </p:nvSpPr>
          <p:spPr>
            <a:xfrm>
              <a:off x="9430693" y="3014342"/>
              <a:ext cx="1370728" cy="584775"/>
            </a:xfrm>
            <a:prstGeom prst="rect">
              <a:avLst/>
            </a:prstGeom>
            <a:noFill/>
          </p:spPr>
          <p:txBody>
            <a:bodyPr wrap="square" rtlCol="0">
              <a:spAutoFit/>
            </a:bodyPr>
            <a:lstStyle/>
            <a:p>
              <a:pPr algn="ctr"/>
              <a:r>
                <a:rPr lang="en-US" sz="1600" dirty="0">
                  <a:latin typeface="Amazon Ember"/>
                  <a:ea typeface="Amazon Ember Light" panose="020B0403020204020204" pitchFamily="34" charset="0"/>
                  <a:cs typeface="Amazon Ember Light" panose="020B0403020204020204" pitchFamily="34" charset="0"/>
                </a:rPr>
                <a:t>Delete after 5 years</a:t>
              </a:r>
            </a:p>
          </p:txBody>
        </p:sp>
        <p:cxnSp>
          <p:nvCxnSpPr>
            <p:cNvPr id="26" name="Straight Arrow Connector 25">
              <a:extLst>
                <a:ext uri="{FF2B5EF4-FFF2-40B4-BE49-F238E27FC236}">
                  <a16:creationId xmlns:a16="http://schemas.microsoft.com/office/drawing/2014/main" id="{4A8C0F5C-0446-8A40-A710-BE80A9E5A424}"/>
                </a:ext>
                <a:ext uri="{C183D7F6-B498-43B3-948B-1728B52AA6E4}">
                  <adec:decorative xmlns:adec="http://schemas.microsoft.com/office/drawing/2017/decorative" val="1"/>
                </a:ext>
              </a:extLst>
            </p:cNvPr>
            <p:cNvCxnSpPr/>
            <p:nvPr/>
          </p:nvCxnSpPr>
          <p:spPr>
            <a:xfrm>
              <a:off x="9471752" y="3592661"/>
              <a:ext cx="1288611" cy="0"/>
            </a:xfrm>
            <a:prstGeom prst="straightConnector1">
              <a:avLst/>
            </a:prstGeom>
            <a:ln w="12700">
              <a:solidFill>
                <a:srgbClr val="545B64"/>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pic>
          <p:nvPicPr>
            <p:cNvPr id="9" name="Picture 8">
              <a:extLst>
                <a:ext uri="{C183D7F6-B498-43B3-948B-1728B52AA6E4}">
                  <adec:decorative xmlns:adec="http://schemas.microsoft.com/office/drawing/2017/decorative" val="1"/>
                </a:ext>
              </a:extLst>
            </p:cNvPr>
            <p:cNvPicPr>
              <a:picLocks noChangeAspect="1"/>
            </p:cNvPicPr>
            <p:nvPr/>
          </p:nvPicPr>
          <p:blipFill>
            <a:blip r:embed="rId8">
              <a:extLst>
                <a:ext uri="{BEBA8EAE-BF5A-486C-A8C5-ECC9F3942E4B}">
                  <a14:imgProps xmlns:a14="http://schemas.microsoft.com/office/drawing/2010/main">
                    <a14:imgLayer r:embed="rId9">
                      <a14:imgEffect>
                        <a14:colorTemperature colorTemp="5900"/>
                      </a14:imgEffect>
                    </a14:imgLayer>
                  </a14:imgProps>
                </a:ext>
                <a:ext uri="{28A0092B-C50C-407E-A947-70E740481C1C}">
                  <a14:useLocalDpi xmlns:a14="http://schemas.microsoft.com/office/drawing/2010/main" val="0"/>
                </a:ext>
              </a:extLst>
            </a:blip>
            <a:stretch>
              <a:fillRect/>
            </a:stretch>
          </p:blipFill>
          <p:spPr>
            <a:xfrm>
              <a:off x="10640001" y="3196007"/>
              <a:ext cx="793308" cy="793308"/>
            </a:xfrm>
            <a:prstGeom prst="rect">
              <a:avLst/>
            </a:prstGeom>
          </p:spPr>
        </p:pic>
      </p:grpSp>
      <p:sp>
        <p:nvSpPr>
          <p:cNvPr id="3" name="Footer Placeholder 2">
            <a:extLs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7" name="Slide Number Placeholder 6">
            <a:extLs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19</a:t>
            </a:fld>
            <a:endParaRPr lang="en-US" dirty="0"/>
          </a:p>
        </p:txBody>
      </p:sp>
    </p:spTree>
    <p:custDataLst>
      <p:tags r:id="rId1"/>
    </p:custDataLst>
    <p:extLst>
      <p:ext uri="{BB962C8B-B14F-4D97-AF65-F5344CB8AC3E}">
        <p14:creationId xmlns:p14="http://schemas.microsoft.com/office/powerpoint/2010/main" val="13953446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Storage</a:t>
            </a:r>
          </a:p>
        </p:txBody>
      </p:sp>
      <p:pic>
        <p:nvPicPr>
          <p:cNvPr id="6" name="Graphic 5">
            <a:extLst>
              <a:ext uri="{FF2B5EF4-FFF2-40B4-BE49-F238E27FC236}">
                <a16:creationId xmlns:a16="http://schemas.microsoft.com/office/drawing/2014/main" id="{72206458-AEBB-4C80-B3D9-09A14B171ACD}"/>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914008" y="2576294"/>
            <a:ext cx="2035432" cy="2035432"/>
          </a:xfrm>
          <a:prstGeom prst="rect">
            <a:avLst/>
          </a:prstGeom>
        </p:spPr>
      </p:pic>
      <p:sp>
        <p:nvSpPr>
          <p:cNvPr id="7" name="TextBox 6">
            <a:extLst>
              <a:ext uri="{FF2B5EF4-FFF2-40B4-BE49-F238E27FC236}">
                <a16:creationId xmlns:a16="http://schemas.microsoft.com/office/drawing/2014/main" id="{F6B5E4BC-5E07-441C-90B1-7C6345044B83}"/>
              </a:ext>
            </a:extLst>
          </p:cNvPr>
          <p:cNvSpPr txBox="1"/>
          <p:nvPr/>
        </p:nvSpPr>
        <p:spPr>
          <a:xfrm>
            <a:off x="3307126" y="4943981"/>
            <a:ext cx="5367146" cy="954107"/>
          </a:xfrm>
          <a:prstGeom prst="rect">
            <a:avLst/>
          </a:prstGeom>
          <a:noFill/>
        </p:spPr>
        <p:txBody>
          <a:bodyPr wrap="square" rtlCol="0">
            <a:spAutoFit/>
          </a:bodyPr>
          <a:lstStyle/>
          <a:p>
            <a:pPr algn="ctr"/>
            <a:r>
              <a:rPr lang="en-US" sz="2800" dirty="0"/>
              <a:t>Amazon Simple Storage Service (Amazon S3)</a:t>
            </a:r>
          </a:p>
        </p:txBody>
      </p:sp>
      <p:sp>
        <p:nvSpPr>
          <p:cNvPr id="3" name="Footer Placeholder 2">
            <a:extLst>
              <a:ext uri="{FF2B5EF4-FFF2-40B4-BE49-F238E27FC236}">
                <a16:creationId xmlns:a16="http://schemas.microsoft.com/office/drawing/2014/main" id="{97FA7128-B684-403B-B49D-1366D28E25BE}"/>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5" name="Slide Number Placeholder 4">
            <a:extLs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2</a:t>
            </a:fld>
            <a:endParaRPr lang="en-US" dirty="0"/>
          </a:p>
        </p:txBody>
      </p:sp>
    </p:spTree>
    <p:custDataLst>
      <p:tags r:id="rId1"/>
    </p:custDataLst>
    <p:extLst>
      <p:ext uri="{BB962C8B-B14F-4D97-AF65-F5344CB8AC3E}">
        <p14:creationId xmlns:p14="http://schemas.microsoft.com/office/powerpoint/2010/main" val="7226469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Amazon S3 Glacier use cases</a:t>
            </a:r>
          </a:p>
        </p:txBody>
      </p:sp>
      <p:sp>
        <p:nvSpPr>
          <p:cNvPr id="14" name="Rounded Rectangle 13" descr="Amazon S3 Glacier use cases."/>
          <p:cNvSpPr/>
          <p:nvPr/>
        </p:nvSpPr>
        <p:spPr bwMode="auto">
          <a:xfrm>
            <a:off x="2822220" y="1564200"/>
            <a:ext cx="6791971" cy="4422626"/>
          </a:xfrm>
          <a:prstGeom prst="roundRect">
            <a:avLst>
              <a:gd name="adj" fmla="val 13771"/>
            </a:avLst>
          </a:prstGeom>
          <a:solidFill>
            <a:schemeClr val="bg1"/>
          </a:solidFill>
          <a:ln w="38100">
            <a:solidFill>
              <a:schemeClr val="tx1"/>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 name="Content Placeholder 2"/>
          <p:cNvSpPr>
            <a:spLocks noGrp="1"/>
          </p:cNvSpPr>
          <p:nvPr>
            <p:ph idx="4294967295"/>
          </p:nvPr>
        </p:nvSpPr>
        <p:spPr>
          <a:xfrm>
            <a:off x="4189133" y="1725330"/>
            <a:ext cx="5425058" cy="4261496"/>
          </a:xfrm>
        </p:spPr>
        <p:txBody>
          <a:bodyPr>
            <a:normAutofit fontScale="92500"/>
          </a:bodyPr>
          <a:lstStyle/>
          <a:p>
            <a:pPr marL="0" indent="0">
              <a:lnSpc>
                <a:spcPct val="150000"/>
              </a:lnSpc>
              <a:spcBef>
                <a:spcPts val="1200"/>
              </a:spcBef>
              <a:buNone/>
            </a:pPr>
            <a:r>
              <a:rPr lang="en-US" sz="2400" dirty="0"/>
              <a:t>Media asset archiving</a:t>
            </a:r>
          </a:p>
          <a:p>
            <a:pPr marL="0" indent="0">
              <a:lnSpc>
                <a:spcPct val="150000"/>
              </a:lnSpc>
              <a:spcBef>
                <a:spcPts val="1200"/>
              </a:spcBef>
              <a:buNone/>
            </a:pPr>
            <a:r>
              <a:rPr lang="en-US" sz="2400" dirty="0"/>
              <a:t>Healthcare information archiving</a:t>
            </a:r>
          </a:p>
          <a:p>
            <a:pPr marL="0" indent="0">
              <a:lnSpc>
                <a:spcPct val="150000"/>
              </a:lnSpc>
              <a:spcBef>
                <a:spcPts val="1200"/>
              </a:spcBef>
              <a:buNone/>
            </a:pPr>
            <a:r>
              <a:rPr lang="en-US" sz="2400" dirty="0"/>
              <a:t>Regulatory and compliance archiving</a:t>
            </a:r>
          </a:p>
          <a:p>
            <a:pPr marL="0" indent="0">
              <a:lnSpc>
                <a:spcPct val="150000"/>
              </a:lnSpc>
              <a:spcBef>
                <a:spcPts val="1200"/>
              </a:spcBef>
              <a:buNone/>
            </a:pPr>
            <a:r>
              <a:rPr lang="en-US" sz="2400" dirty="0"/>
              <a:t>Scientific data archiving</a:t>
            </a:r>
          </a:p>
          <a:p>
            <a:pPr marL="0" indent="0">
              <a:lnSpc>
                <a:spcPct val="150000"/>
              </a:lnSpc>
              <a:spcBef>
                <a:spcPts val="1200"/>
              </a:spcBef>
              <a:buNone/>
            </a:pPr>
            <a:r>
              <a:rPr lang="en-US" sz="2400" dirty="0"/>
              <a:t>Digital preservation</a:t>
            </a:r>
          </a:p>
          <a:p>
            <a:pPr marL="0" indent="0">
              <a:lnSpc>
                <a:spcPct val="150000"/>
              </a:lnSpc>
              <a:spcBef>
                <a:spcPts val="1200"/>
              </a:spcBef>
              <a:buNone/>
            </a:pPr>
            <a:r>
              <a:rPr lang="en-US" sz="2400" dirty="0"/>
              <a:t>Magnetic tape replacement</a:t>
            </a:r>
          </a:p>
        </p:txBody>
      </p:sp>
      <p:pic>
        <p:nvPicPr>
          <p:cNvPr id="4" name="Picture 3">
            <a:extLst>
              <a:ext uri="{C183D7F6-B498-43B3-948B-1728B52AA6E4}">
                <adec:decorative xmlns:adec="http://schemas.microsoft.com/office/drawing/2017/decorative" val="1"/>
              </a:ext>
            </a:extLst>
          </p:cNvPr>
          <p:cNvPicPr>
            <a:picLocks noChangeAspect="1"/>
          </p:cNvPicPr>
          <p:nvPr/>
        </p:nvPicPr>
        <p:blipFill>
          <a:blip r:embed="rId4">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374345" y="1725331"/>
            <a:ext cx="782422" cy="778694"/>
          </a:xfrm>
          <a:prstGeom prst="rect">
            <a:avLst/>
          </a:prstGeom>
        </p:spPr>
      </p:pic>
      <p:pic>
        <p:nvPicPr>
          <p:cNvPr id="5" name="Picture 4">
            <a:extLst>
              <a:ext uri="{C183D7F6-B498-43B3-948B-1728B52AA6E4}">
                <adec:decorative xmlns:adec="http://schemas.microsoft.com/office/drawing/2017/decorative" val="1"/>
              </a:ext>
            </a:extLst>
          </p:cNvPr>
          <p:cNvPicPr>
            <a:picLocks noChangeAspect="1"/>
          </p:cNvPicPr>
          <p:nvPr/>
        </p:nvPicPr>
        <p:blipFill>
          <a:blip r:embed="rId5">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3474151" y="2519799"/>
            <a:ext cx="582810" cy="582810"/>
          </a:xfrm>
          <a:prstGeom prst="rect">
            <a:avLst/>
          </a:prstGeom>
        </p:spPr>
      </p:pic>
      <p:pic>
        <p:nvPicPr>
          <p:cNvPr id="6" name="Picture 5">
            <a:extLst>
              <a:ext uri="{C183D7F6-B498-43B3-948B-1728B52AA6E4}">
                <adec:decorative xmlns:adec="http://schemas.microsoft.com/office/drawing/2017/decorative" val="1"/>
              </a:ext>
            </a:extLst>
          </p:cNvPr>
          <p:cNvPicPr>
            <a:picLocks noChangeAspect="1"/>
          </p:cNvPicPr>
          <p:nvPr/>
        </p:nvPicPr>
        <p:blipFill>
          <a:blip r:embed="rId6">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3452743" y="3131702"/>
            <a:ext cx="625626" cy="622646"/>
          </a:xfrm>
          <a:prstGeom prst="rect">
            <a:avLst/>
          </a:prstGeom>
        </p:spPr>
      </p:pic>
      <p:pic>
        <p:nvPicPr>
          <p:cNvPr id="7" name="Picture 6">
            <a:extLst>
              <a:ext uri="{C183D7F6-B498-43B3-948B-1728B52AA6E4}">
                <adec:decorative xmlns:adec="http://schemas.microsoft.com/office/drawing/2017/decorative" val="1"/>
              </a:ext>
            </a:extLst>
          </p:cNvPr>
          <p:cNvPicPr>
            <a:picLocks noChangeAspect="1"/>
          </p:cNvPicPr>
          <p:nvPr/>
        </p:nvPicPr>
        <p:blipFill>
          <a:blip r:embed="rId7">
            <a:duotone>
              <a:prstClr val="black"/>
              <a:schemeClr val="tx2">
                <a:tint val="45000"/>
                <a:satMod val="400000"/>
              </a:schemeClr>
            </a:duotone>
          </a:blip>
          <a:stretch>
            <a:fillRect/>
          </a:stretch>
        </p:blipFill>
        <p:spPr>
          <a:xfrm>
            <a:off x="3363387" y="3845194"/>
            <a:ext cx="804338" cy="804338"/>
          </a:xfrm>
          <a:prstGeom prst="rect">
            <a:avLst/>
          </a:prstGeom>
        </p:spPr>
      </p:pic>
      <p:pic>
        <p:nvPicPr>
          <p:cNvPr id="8" name="Picture 7">
            <a:extLst>
              <a:ext uri="{C183D7F6-B498-43B3-948B-1728B52AA6E4}">
                <adec:decorative xmlns:adec="http://schemas.microsoft.com/office/drawing/2017/decorative" val="1"/>
              </a:ext>
            </a:extLst>
          </p:cNvPr>
          <p:cNvPicPr>
            <a:picLocks noChangeAspect="1"/>
          </p:cNvPicPr>
          <p:nvPr/>
        </p:nvPicPr>
        <p:blipFill>
          <a:blip r:embed="rId8">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3474151" y="4649532"/>
            <a:ext cx="682616" cy="682616"/>
          </a:xfrm>
          <a:prstGeom prst="rect">
            <a:avLst/>
          </a:prstGeom>
        </p:spPr>
      </p:pic>
      <p:pic>
        <p:nvPicPr>
          <p:cNvPr id="10" name="Picture 9">
            <a:extLst>
              <a:ext uri="{C183D7F6-B498-43B3-948B-1728B52AA6E4}">
                <adec:decorative xmlns:adec="http://schemas.microsoft.com/office/drawing/2017/decorative" val="1"/>
              </a:ext>
            </a:extLst>
          </p:cNvPr>
          <p:cNvPicPr>
            <a:picLocks noChangeAspect="1"/>
          </p:cNvPicPr>
          <p:nvPr/>
        </p:nvPicPr>
        <p:blipFill>
          <a:blip r:embed="rId9">
            <a:duotone>
              <a:schemeClr val="accent6">
                <a:shade val="45000"/>
                <a:satMod val="135000"/>
              </a:schemeClr>
              <a:prstClr val="white"/>
            </a:duotone>
          </a:blip>
          <a:stretch>
            <a:fillRect/>
          </a:stretch>
        </p:blipFill>
        <p:spPr>
          <a:xfrm>
            <a:off x="3385303" y="5361826"/>
            <a:ext cx="782422" cy="401642"/>
          </a:xfrm>
          <a:prstGeom prst="rect">
            <a:avLst/>
          </a:prstGeom>
        </p:spPr>
      </p:pic>
      <p:sp>
        <p:nvSpPr>
          <p:cNvPr id="9" name="Footer Placeholder 8">
            <a:extLs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12" name="Slide Number Placeholder 11">
            <a:extLs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20</a:t>
            </a:fld>
            <a:endParaRPr lang="en-US" dirty="0"/>
          </a:p>
        </p:txBody>
      </p:sp>
    </p:spTree>
    <p:custDataLst>
      <p:tags r:id="rId1"/>
    </p:custDataLst>
    <p:extLst>
      <p:ext uri="{BB962C8B-B14F-4D97-AF65-F5344CB8AC3E}">
        <p14:creationId xmlns:p14="http://schemas.microsoft.com/office/powerpoint/2010/main" val="16619174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Using Amazon S3 Glacier</a:t>
            </a:r>
          </a:p>
        </p:txBody>
      </p:sp>
      <p:grpSp>
        <p:nvGrpSpPr>
          <p:cNvPr id="6" name="Group 5" descr="access types for amazon s3 glacier.">
            <a:extLst>
              <a:ext uri="{FF2B5EF4-FFF2-40B4-BE49-F238E27FC236}">
                <a16:creationId xmlns:a16="http://schemas.microsoft.com/office/drawing/2014/main" id="{D0B6BB2D-94AD-48FB-8BA0-BA40EE584D03}"/>
              </a:ext>
            </a:extLst>
          </p:cNvPr>
          <p:cNvGrpSpPr/>
          <p:nvPr/>
        </p:nvGrpSpPr>
        <p:grpSpPr>
          <a:xfrm>
            <a:off x="2002555" y="1699024"/>
            <a:ext cx="3636245" cy="3910096"/>
            <a:chOff x="2002555" y="1699024"/>
            <a:chExt cx="3636245" cy="3910096"/>
          </a:xfrm>
        </p:grpSpPr>
        <p:cxnSp>
          <p:nvCxnSpPr>
            <p:cNvPr id="16" name="Straight Arrow Connector 15">
              <a:extLst>
                <a:ext uri="{FF2B5EF4-FFF2-40B4-BE49-F238E27FC236}">
                  <a16:creationId xmlns:a16="http://schemas.microsoft.com/office/drawing/2014/main" id="{460318BC-AA55-4463-9881-553B04E75E2B}"/>
                </a:ext>
                <a:ext uri="{C183D7F6-B498-43B3-948B-1728B52AA6E4}">
                  <adec:decorative xmlns:adec="http://schemas.microsoft.com/office/drawing/2017/decorative" val="1"/>
                </a:ext>
              </a:extLst>
            </p:cNvPr>
            <p:cNvCxnSpPr>
              <a:cxnSpLocks/>
            </p:cNvCxnSpPr>
            <p:nvPr/>
          </p:nvCxnSpPr>
          <p:spPr>
            <a:xfrm>
              <a:off x="2713755" y="4188453"/>
              <a:ext cx="1917197" cy="709467"/>
            </a:xfrm>
            <a:prstGeom prst="straightConnector1">
              <a:avLst/>
            </a:prstGeom>
            <a:ln w="12700">
              <a:solidFill>
                <a:srgbClr val="545B6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EFDD5BB5-B197-4916-B73B-3E9727B77981}"/>
                </a:ext>
                <a:ext uri="{C183D7F6-B498-43B3-948B-1728B52AA6E4}">
                  <adec:decorative xmlns:adec="http://schemas.microsoft.com/office/drawing/2017/decorative" val="1"/>
                </a:ext>
              </a:extLst>
            </p:cNvPr>
            <p:cNvCxnSpPr>
              <a:cxnSpLocks/>
              <a:endCxn id="14" idx="1"/>
            </p:cNvCxnSpPr>
            <p:nvPr/>
          </p:nvCxnSpPr>
          <p:spPr>
            <a:xfrm flipV="1">
              <a:off x="2728156" y="3799001"/>
              <a:ext cx="1902796" cy="34718"/>
            </a:xfrm>
            <a:prstGeom prst="straightConnector1">
              <a:avLst/>
            </a:prstGeom>
            <a:ln w="12700">
              <a:solidFill>
                <a:srgbClr val="545B6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pic>
          <p:nvPicPr>
            <p:cNvPr id="13" name="Graphic 12">
              <a:extLst>
                <a:ext uri="{FF2B5EF4-FFF2-40B4-BE49-F238E27FC236}">
                  <a16:creationId xmlns:a16="http://schemas.microsoft.com/office/drawing/2014/main" id="{43B835B8-06D3-4319-A494-2AD39A32AA39}"/>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645353" y="4897920"/>
              <a:ext cx="711200" cy="711200"/>
            </a:xfrm>
            <a:prstGeom prst="rect">
              <a:avLst/>
            </a:prstGeom>
          </p:spPr>
        </p:pic>
        <p:pic>
          <p:nvPicPr>
            <p:cNvPr id="14" name="Graphic 13">
              <a:extLst>
                <a:ext uri="{FF2B5EF4-FFF2-40B4-BE49-F238E27FC236}">
                  <a16:creationId xmlns:a16="http://schemas.microsoft.com/office/drawing/2014/main" id="{BD0BC488-BF92-406B-8C44-9A87B64268E6}"/>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630952" y="3429000"/>
              <a:ext cx="740002" cy="740002"/>
            </a:xfrm>
            <a:prstGeom prst="rect">
              <a:avLst/>
            </a:prstGeom>
          </p:spPr>
        </p:pic>
        <p:pic>
          <p:nvPicPr>
            <p:cNvPr id="15" name="Graphic 14">
              <a:extLst>
                <a:ext uri="{FF2B5EF4-FFF2-40B4-BE49-F238E27FC236}">
                  <a16:creationId xmlns:a16="http://schemas.microsoft.com/office/drawing/2014/main" id="{10E576B7-9CD5-47D0-AF5A-1307DA532887}"/>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002555" y="3457802"/>
              <a:ext cx="711200" cy="711200"/>
            </a:xfrm>
            <a:prstGeom prst="rect">
              <a:avLst/>
            </a:prstGeom>
          </p:spPr>
        </p:pic>
        <p:pic>
          <p:nvPicPr>
            <p:cNvPr id="8" name="Picture 7">
              <a:extLst>
                <a:ext uri="{FF2B5EF4-FFF2-40B4-BE49-F238E27FC236}">
                  <a16:creationId xmlns:a16="http://schemas.microsoft.com/office/drawing/2014/main" id="{241E3C57-DEA0-418A-A15E-D864566BED7B}"/>
                </a:ext>
                <a:ext uri="{C183D7F6-B498-43B3-948B-1728B52AA6E4}">
                  <adec:decorative xmlns:adec="http://schemas.microsoft.com/office/drawing/2017/decorative" val="1"/>
                </a:ext>
              </a:extLst>
            </p:cNvPr>
            <p:cNvPicPr>
              <a:picLocks noChangeAspect="1"/>
            </p:cNvPicPr>
            <p:nvPr/>
          </p:nvPicPr>
          <p:blipFill>
            <a:blip r:embed="rId10"/>
            <a:stretch>
              <a:fillRect/>
            </a:stretch>
          </p:blipFill>
          <p:spPr>
            <a:xfrm>
              <a:off x="4154557" y="1699024"/>
              <a:ext cx="1484243" cy="1502125"/>
            </a:xfrm>
            <a:prstGeom prst="rect">
              <a:avLst/>
            </a:prstGeom>
          </p:spPr>
        </p:pic>
        <p:cxnSp>
          <p:nvCxnSpPr>
            <p:cNvPr id="34" name="Straight Arrow Connector 33">
              <a:extLst>
                <a:ext uri="{FF2B5EF4-FFF2-40B4-BE49-F238E27FC236}">
                  <a16:creationId xmlns:a16="http://schemas.microsoft.com/office/drawing/2014/main" id="{48169B05-50C2-45E1-81C6-2AF38CA30CFB}"/>
                </a:ext>
                <a:ext uri="{C183D7F6-B498-43B3-948B-1728B52AA6E4}">
                  <adec:decorative xmlns:adec="http://schemas.microsoft.com/office/drawing/2017/decorative" val="1"/>
                </a:ext>
              </a:extLst>
            </p:cNvPr>
            <p:cNvCxnSpPr>
              <a:cxnSpLocks/>
            </p:cNvCxnSpPr>
            <p:nvPr/>
          </p:nvCxnSpPr>
          <p:spPr>
            <a:xfrm flipV="1">
              <a:off x="2742557" y="2682426"/>
              <a:ext cx="1837950" cy="789291"/>
            </a:xfrm>
            <a:prstGeom prst="straightConnector1">
              <a:avLst/>
            </a:prstGeom>
            <a:ln w="12700">
              <a:solidFill>
                <a:srgbClr val="545B6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grpSp>
      <p:sp>
        <p:nvSpPr>
          <p:cNvPr id="9" name="Rectangle 8" descr="restful web services.">
            <a:extLst>
              <a:ext uri="{FF2B5EF4-FFF2-40B4-BE49-F238E27FC236}">
                <a16:creationId xmlns:a16="http://schemas.microsoft.com/office/drawing/2014/main" id="{DBD48BC5-2964-2447-AD62-230622BE6BE4}"/>
              </a:ext>
            </a:extLst>
          </p:cNvPr>
          <p:cNvSpPr/>
          <p:nvPr/>
        </p:nvSpPr>
        <p:spPr>
          <a:xfrm>
            <a:off x="7177468" y="2020317"/>
            <a:ext cx="2442869" cy="954107"/>
          </a:xfrm>
          <a:prstGeom prst="rect">
            <a:avLst/>
          </a:prstGeom>
        </p:spPr>
        <p:txBody>
          <a:bodyPr wrap="square">
            <a:spAutoFit/>
          </a:bodyPr>
          <a:lstStyle/>
          <a:p>
            <a:pPr algn="ctr"/>
            <a:r>
              <a:rPr lang="en-US" sz="2800" dirty="0">
                <a:latin typeface="Amazon Ember" panose="020B0603020204020204" pitchFamily="34" charset="0"/>
                <a:ea typeface="Amazon Ember" panose="020B0603020204020204" pitchFamily="34" charset="0"/>
                <a:cs typeface="Amazon Ember" panose="020B0603020204020204" pitchFamily="34" charset="0"/>
              </a:rPr>
              <a:t>RESTful</a:t>
            </a:r>
          </a:p>
          <a:p>
            <a:pPr algn="ctr"/>
            <a:r>
              <a:rPr lang="en-US" sz="2800" dirty="0">
                <a:latin typeface="Amazon Ember" panose="020B0603020204020204" pitchFamily="34" charset="0"/>
                <a:ea typeface="Amazon Ember" panose="020B0603020204020204" pitchFamily="34" charset="0"/>
                <a:cs typeface="Amazon Ember" panose="020B0603020204020204" pitchFamily="34" charset="0"/>
              </a:rPr>
              <a:t>web services</a:t>
            </a:r>
          </a:p>
        </p:txBody>
      </p:sp>
      <p:sp>
        <p:nvSpPr>
          <p:cNvPr id="10" name="Rectangle 9" descr="java or .NET sdks">
            <a:extLst>
              <a:ext uri="{FF2B5EF4-FFF2-40B4-BE49-F238E27FC236}">
                <a16:creationId xmlns:a16="http://schemas.microsoft.com/office/drawing/2014/main" id="{6167942A-F418-F046-BDB1-99327AE90473}"/>
              </a:ext>
            </a:extLst>
          </p:cNvPr>
          <p:cNvSpPr/>
          <p:nvPr/>
        </p:nvSpPr>
        <p:spPr>
          <a:xfrm>
            <a:off x="7349590" y="3336349"/>
            <a:ext cx="2442869" cy="954107"/>
          </a:xfrm>
          <a:prstGeom prst="rect">
            <a:avLst/>
          </a:prstGeom>
        </p:spPr>
        <p:txBody>
          <a:bodyPr wrap="square">
            <a:spAutoFit/>
          </a:bodyPr>
          <a:lstStyle/>
          <a:p>
            <a:pPr algn="ctr"/>
            <a:r>
              <a:rPr lang="en-US" sz="2800" dirty="0">
                <a:latin typeface="Amazon Ember" panose="020B0603020204020204" pitchFamily="34" charset="0"/>
                <a:ea typeface="Amazon Ember" panose="020B0603020204020204" pitchFamily="34" charset="0"/>
                <a:cs typeface="Amazon Ember" panose="020B0603020204020204" pitchFamily="34" charset="0"/>
              </a:rPr>
              <a:t>Java or .NET SDKs</a:t>
            </a:r>
          </a:p>
        </p:txBody>
      </p:sp>
      <p:sp>
        <p:nvSpPr>
          <p:cNvPr id="11" name="Rectangle 10" descr="amazon s3 with lifecycle policies.">
            <a:extLst>
              <a:ext uri="{FF2B5EF4-FFF2-40B4-BE49-F238E27FC236}">
                <a16:creationId xmlns:a16="http://schemas.microsoft.com/office/drawing/2014/main" id="{C98B1267-C101-5440-BCF1-DC8D6684582D}"/>
              </a:ext>
            </a:extLst>
          </p:cNvPr>
          <p:cNvSpPr/>
          <p:nvPr/>
        </p:nvSpPr>
        <p:spPr>
          <a:xfrm>
            <a:off x="7133447" y="4835262"/>
            <a:ext cx="3111821" cy="954107"/>
          </a:xfrm>
          <a:prstGeom prst="rect">
            <a:avLst/>
          </a:prstGeom>
        </p:spPr>
        <p:txBody>
          <a:bodyPr wrap="square">
            <a:spAutoFit/>
          </a:bodyPr>
          <a:lstStyle/>
          <a:p>
            <a:pPr algn="ctr"/>
            <a:r>
              <a:rPr lang="en-US" sz="2800" dirty="0">
                <a:latin typeface="Amazon Ember" panose="020B0603020204020204" pitchFamily="34" charset="0"/>
                <a:ea typeface="Amazon Ember" panose="020B0603020204020204" pitchFamily="34" charset="0"/>
                <a:cs typeface="Amazon Ember" panose="020B0603020204020204" pitchFamily="34" charset="0"/>
              </a:rPr>
              <a:t>Amazon S3 with lifecycle policies</a:t>
            </a:r>
          </a:p>
        </p:txBody>
      </p:sp>
      <p:sp>
        <p:nvSpPr>
          <p:cNvPr id="3" name="Footer Placeholder 2">
            <a:extLst>
              <a:ext uri="{FF2B5EF4-FFF2-40B4-BE49-F238E27FC236}">
                <a16:creationId xmlns:a16="http://schemas.microsoft.com/office/drawing/2014/main" id="{B0FCCE94-E759-450E-AC59-B5D0CA5E86A0}"/>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5" name="Slide Number Placeholder 4">
            <a:extLs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21</a:t>
            </a:fld>
            <a:endParaRPr lang="en-US" dirty="0"/>
          </a:p>
        </p:txBody>
      </p:sp>
    </p:spTree>
    <p:custDataLst>
      <p:tags r:id="rId1"/>
    </p:custDataLst>
    <p:extLst>
      <p:ext uri="{BB962C8B-B14F-4D97-AF65-F5344CB8AC3E}">
        <p14:creationId xmlns:p14="http://schemas.microsoft.com/office/powerpoint/2010/main" val="24830931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Lifecycle policies</a:t>
            </a:r>
          </a:p>
        </p:txBody>
      </p:sp>
      <p:sp>
        <p:nvSpPr>
          <p:cNvPr id="3" name="Content Placeholder 2"/>
          <p:cNvSpPr>
            <a:spLocks noGrp="1"/>
          </p:cNvSpPr>
          <p:nvPr>
            <p:ph idx="1"/>
          </p:nvPr>
        </p:nvSpPr>
        <p:spPr>
          <a:xfrm>
            <a:off x="238538" y="1440305"/>
            <a:ext cx="11330609" cy="4913308"/>
          </a:xfrm>
        </p:spPr>
        <p:txBody>
          <a:bodyPr/>
          <a:lstStyle/>
          <a:p>
            <a:pPr marL="0" indent="0">
              <a:buNone/>
            </a:pPr>
            <a:r>
              <a:rPr lang="en-US"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Amazon</a:t>
            </a:r>
            <a:r>
              <a:rPr lang="en-US" dirty="0">
                <a:solidFill>
                  <a:srgbClr val="0070C0"/>
                </a:solidFill>
              </a:rPr>
              <a:t> </a:t>
            </a:r>
            <a:r>
              <a:rPr lang="en-US"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S3</a:t>
            </a:r>
            <a:r>
              <a:rPr lang="en-US" dirty="0">
                <a:solidFill>
                  <a:srgbClr val="0070C0"/>
                </a:solidFill>
              </a:rPr>
              <a:t> </a:t>
            </a:r>
            <a:r>
              <a:rPr lang="en-US"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lifecycle</a:t>
            </a:r>
            <a:r>
              <a:rPr lang="en-US" dirty="0">
                <a:solidFill>
                  <a:srgbClr val="0070C0"/>
                </a:solidFill>
              </a:rPr>
              <a:t> </a:t>
            </a:r>
            <a:r>
              <a:rPr lang="en-US"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policies</a:t>
            </a:r>
            <a:r>
              <a:rPr lang="en-US" dirty="0">
                <a:solidFill>
                  <a:srgbClr val="0070C0"/>
                </a:solidFill>
              </a:rPr>
              <a:t> </a:t>
            </a:r>
            <a:r>
              <a:rPr lang="en-US" dirty="0"/>
              <a:t>enable you to delete or move objects based on age.</a:t>
            </a:r>
          </a:p>
        </p:txBody>
      </p:sp>
      <p:grpSp>
        <p:nvGrpSpPr>
          <p:cNvPr id="5" name="Group 4">
            <a:extLst>
              <a:ext uri="{FF2B5EF4-FFF2-40B4-BE49-F238E27FC236}">
                <a16:creationId xmlns:a16="http://schemas.microsoft.com/office/drawing/2014/main" id="{76341E91-DE21-4D42-85DD-0AEA2F911BFC}"/>
              </a:ext>
              <a:ext uri="{C183D7F6-B498-43B3-948B-1728B52AA6E4}">
                <adec:decorative xmlns:adec="http://schemas.microsoft.com/office/drawing/2017/decorative" val="1"/>
              </a:ext>
            </a:extLst>
          </p:cNvPr>
          <p:cNvGrpSpPr/>
          <p:nvPr/>
        </p:nvGrpSpPr>
        <p:grpSpPr>
          <a:xfrm>
            <a:off x="945393" y="2832843"/>
            <a:ext cx="10137575" cy="2975293"/>
            <a:chOff x="945393" y="2832843"/>
            <a:chExt cx="10137575" cy="2975293"/>
          </a:xfrm>
        </p:grpSpPr>
        <p:sp>
          <p:nvSpPr>
            <p:cNvPr id="28" name="TextBox 52">
              <a:extLst>
                <a:ext uri="{C183D7F6-B498-43B3-948B-1728B52AA6E4}">
                  <adec:decorative xmlns:adec="http://schemas.microsoft.com/office/drawing/2017/decorative" val="1"/>
                </a:ext>
              </a:extLst>
            </p:cNvPr>
            <p:cNvSpPr txBox="1">
              <a:spLocks noChangeArrowheads="1"/>
            </p:cNvSpPr>
            <p:nvPr/>
          </p:nvSpPr>
          <p:spPr bwMode="auto">
            <a:xfrm>
              <a:off x="945393" y="2832843"/>
              <a:ext cx="1683056" cy="2975293"/>
            </a:xfrm>
            <a:prstGeom prst="roundRect">
              <a:avLst/>
            </a:prstGeom>
            <a:noFill/>
            <a:ln w="28575">
              <a:solidFill>
                <a:schemeClr val="accent2"/>
              </a:solid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no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r>
                <a:rPr lang="en-US" sz="1600" b="1" dirty="0">
                  <a:latin typeface="Amazon Ember" panose="020B0603020204020204" pitchFamily="34" charset="0"/>
                  <a:ea typeface="Amazon Ember" panose="020B0603020204020204" pitchFamily="34" charset="0"/>
                  <a:cs typeface="Amazon Ember" panose="020B0603020204020204" pitchFamily="34" charset="0"/>
                </a:rPr>
                <a:t>Amazon S3 Standard</a:t>
              </a:r>
              <a:endParaRPr lang="en-US" sz="1867" b="1" dirty="0">
                <a:latin typeface="Amazon Ember" panose="020B0603020204020204" pitchFamily="34" charset="0"/>
                <a:ea typeface="Amazon Ember" panose="020B0603020204020204" pitchFamily="34" charset="0"/>
                <a:cs typeface="Amazon Ember" panose="020B0603020204020204" pitchFamily="34" charset="0"/>
              </a:endParaRPr>
            </a:p>
          </p:txBody>
        </p:sp>
        <p:pic>
          <p:nvPicPr>
            <p:cNvPr id="46" name="Picture 45">
              <a:extLst>
                <a:ext uri="{C183D7F6-B498-43B3-948B-1728B52AA6E4}">
                  <adec:decorative xmlns:adec="http://schemas.microsoft.com/office/drawing/2017/decorative" val="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183555" y="4013440"/>
              <a:ext cx="1192895" cy="1192895"/>
            </a:xfrm>
            <a:prstGeom prst="rect">
              <a:avLst/>
            </a:prstGeom>
          </p:spPr>
        </p:pic>
        <p:sp>
          <p:nvSpPr>
            <p:cNvPr id="48" name="TextBox 52">
              <a:extLst>
                <a:ext uri="{C183D7F6-B498-43B3-948B-1728B52AA6E4}">
                  <adec:decorative xmlns:adec="http://schemas.microsoft.com/office/drawing/2017/decorative" val="1"/>
                </a:ext>
              </a:extLst>
            </p:cNvPr>
            <p:cNvSpPr txBox="1">
              <a:spLocks noChangeArrowheads="1"/>
            </p:cNvSpPr>
            <p:nvPr/>
          </p:nvSpPr>
          <p:spPr bwMode="auto">
            <a:xfrm>
              <a:off x="1004401" y="5125417"/>
              <a:ext cx="1551200" cy="24622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r>
                <a:rPr lang="en-US" sz="1600" i="1" dirty="0">
                  <a:latin typeface="Amazon Ember Light" panose="020B0403020204020204" pitchFamily="34" charset="0"/>
                  <a:ea typeface="Amazon Ember Light" panose="020B0403020204020204" pitchFamily="34" charset="0"/>
                  <a:cs typeface="Amazon Ember Light" panose="020B0403020204020204" pitchFamily="34" charset="0"/>
                </a:rPr>
                <a:t>Preview2.mp4</a:t>
              </a:r>
              <a:endParaRPr lang="en-US" sz="1867" i="1"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nvGrpSpPr>
            <p:cNvPr id="35" name="Group 34">
              <a:extLst>
                <a:ext uri="{C183D7F6-B498-43B3-948B-1728B52AA6E4}">
                  <adec:decorative xmlns:adec="http://schemas.microsoft.com/office/drawing/2017/decorative" val="1"/>
                </a:ext>
              </a:extLst>
            </p:cNvPr>
            <p:cNvGrpSpPr/>
            <p:nvPr/>
          </p:nvGrpSpPr>
          <p:grpSpPr>
            <a:xfrm>
              <a:off x="2463538" y="4156658"/>
              <a:ext cx="1626109" cy="901172"/>
              <a:chOff x="1847653" y="2965826"/>
              <a:chExt cx="1219582" cy="675879"/>
            </a:xfrm>
            <a:solidFill>
              <a:schemeClr val="accent2"/>
            </a:solidFill>
          </p:grpSpPr>
          <p:sp>
            <p:nvSpPr>
              <p:cNvPr id="36" name="Right Arrow 35"/>
              <p:cNvSpPr/>
              <p:nvPr/>
            </p:nvSpPr>
            <p:spPr>
              <a:xfrm>
                <a:off x="1847653" y="2965826"/>
                <a:ext cx="1219582" cy="675879"/>
              </a:xfrm>
              <a:prstGeom prst="rightArrow">
                <a:avLst/>
              </a:prstGeom>
              <a:grpFill/>
              <a:ln>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37" name="TextBox 9"/>
              <p:cNvSpPr txBox="1"/>
              <p:nvPr/>
            </p:nvSpPr>
            <p:spPr>
              <a:xfrm>
                <a:off x="2069628" y="3166605"/>
                <a:ext cx="640080" cy="274320"/>
              </a:xfrm>
              <a:prstGeom prst="rect">
                <a:avLst/>
              </a:prstGeom>
              <a:grpFill/>
              <a:ln>
                <a:solidFill>
                  <a:schemeClr val="accent2"/>
                </a:solidFill>
              </a:ln>
            </p:spPr>
            <p:txBody>
              <a:bodyPr wrap="square" lIns="0" tIns="0" rIns="0" bIns="0" rtlCol="0" anchor="ctr">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600" b="1"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30 days</a:t>
                </a:r>
              </a:p>
            </p:txBody>
          </p:sp>
        </p:grpSp>
        <p:sp>
          <p:nvSpPr>
            <p:cNvPr id="29" name="TextBox 52">
              <a:extLst>
                <a:ext uri="{C183D7F6-B498-43B3-948B-1728B52AA6E4}">
                  <adec:decorative xmlns:adec="http://schemas.microsoft.com/office/drawing/2017/decorative" val="1"/>
                </a:ext>
              </a:extLst>
            </p:cNvPr>
            <p:cNvSpPr txBox="1">
              <a:spLocks noChangeArrowheads="1"/>
            </p:cNvSpPr>
            <p:nvPr/>
          </p:nvSpPr>
          <p:spPr bwMode="auto">
            <a:xfrm>
              <a:off x="3830537" y="2832843"/>
              <a:ext cx="1683056" cy="2975293"/>
            </a:xfrm>
            <a:prstGeom prst="roundRect">
              <a:avLst/>
            </a:prstGeom>
            <a:noFill/>
            <a:ln w="28575">
              <a:solidFill>
                <a:schemeClr val="accent2">
                  <a:lumMod val="60000"/>
                  <a:lumOff val="40000"/>
                </a:schemeClr>
              </a:solid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no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a:r>
                <a:rPr lang="en-US" sz="1600" b="1" dirty="0">
                  <a:latin typeface="Amazon Ember" panose="020B0603020204020204" pitchFamily="34" charset="0"/>
                  <a:ea typeface="Amazon Ember" panose="020B0603020204020204" pitchFamily="34" charset="0"/>
                  <a:cs typeface="Amazon Ember" panose="020B0603020204020204" pitchFamily="34" charset="0"/>
                </a:rPr>
                <a:t>Amazon S3 Standard - Infrequent Access</a:t>
              </a:r>
            </a:p>
          </p:txBody>
        </p:sp>
        <p:pic>
          <p:nvPicPr>
            <p:cNvPr id="50" name="Picture 49">
              <a:extLst>
                <a:ext uri="{C183D7F6-B498-43B3-948B-1728B52AA6E4}">
                  <adec:decorative xmlns:adec="http://schemas.microsoft.com/office/drawing/2017/decorative" val="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089647" y="4013440"/>
              <a:ext cx="1192895" cy="1192895"/>
            </a:xfrm>
            <a:prstGeom prst="rect">
              <a:avLst/>
            </a:prstGeom>
          </p:spPr>
        </p:pic>
        <p:sp>
          <p:nvSpPr>
            <p:cNvPr id="64" name="TextBox 52">
              <a:extLst>
                <a:ext uri="{C183D7F6-B498-43B3-948B-1728B52AA6E4}">
                  <adec:decorative xmlns:adec="http://schemas.microsoft.com/office/drawing/2017/decorative" val="1"/>
                </a:ext>
              </a:extLst>
            </p:cNvPr>
            <p:cNvSpPr txBox="1">
              <a:spLocks noChangeArrowheads="1"/>
            </p:cNvSpPr>
            <p:nvPr/>
          </p:nvSpPr>
          <p:spPr bwMode="auto">
            <a:xfrm>
              <a:off x="3910493" y="5125417"/>
              <a:ext cx="1551200" cy="24622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r>
                <a:rPr lang="en-US" sz="1600" i="1" dirty="0">
                  <a:latin typeface="Amazon Ember Light" panose="020B0403020204020204" pitchFamily="34" charset="0"/>
                  <a:ea typeface="Amazon Ember Light" panose="020B0403020204020204" pitchFamily="34" charset="0"/>
                  <a:cs typeface="Amazon Ember Light" panose="020B0403020204020204" pitchFamily="34" charset="0"/>
                </a:rPr>
                <a:t>Preview2.mp4</a:t>
              </a:r>
              <a:endParaRPr lang="en-US" sz="1867" i="1"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nvGrpSpPr>
            <p:cNvPr id="71" name="Group 70">
              <a:extLst>
                <a:ext uri="{C183D7F6-B498-43B3-948B-1728B52AA6E4}">
                  <adec:decorative xmlns:adec="http://schemas.microsoft.com/office/drawing/2017/decorative" val="1"/>
                </a:ext>
              </a:extLst>
            </p:cNvPr>
            <p:cNvGrpSpPr/>
            <p:nvPr/>
          </p:nvGrpSpPr>
          <p:grpSpPr>
            <a:xfrm>
              <a:off x="5340079" y="4164405"/>
              <a:ext cx="1626109" cy="901172"/>
              <a:chOff x="4012123" y="2971636"/>
              <a:chExt cx="1219582" cy="675879"/>
            </a:xfrm>
            <a:solidFill>
              <a:schemeClr val="accent2">
                <a:lumMod val="60000"/>
                <a:lumOff val="40000"/>
              </a:schemeClr>
            </a:solidFill>
          </p:grpSpPr>
          <p:sp>
            <p:nvSpPr>
              <p:cNvPr id="72" name="Right Arrow 71"/>
              <p:cNvSpPr/>
              <p:nvPr/>
            </p:nvSpPr>
            <p:spPr>
              <a:xfrm>
                <a:off x="4012123" y="2971636"/>
                <a:ext cx="1219582" cy="675879"/>
              </a:xfrm>
              <a:prstGeom prst="rightArrow">
                <a:avLst/>
              </a:prstGeom>
              <a:grpFill/>
              <a:ln>
                <a:solidFill>
                  <a:schemeClr val="accent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73" name="TextBox 9"/>
              <p:cNvSpPr txBox="1"/>
              <p:nvPr/>
            </p:nvSpPr>
            <p:spPr>
              <a:xfrm>
                <a:off x="4218674" y="3169549"/>
                <a:ext cx="640080" cy="274320"/>
              </a:xfrm>
              <a:prstGeom prst="rect">
                <a:avLst/>
              </a:prstGeom>
              <a:grpFill/>
              <a:ln>
                <a:solidFill>
                  <a:schemeClr val="accent2">
                    <a:lumMod val="60000"/>
                    <a:lumOff val="40000"/>
                  </a:schemeClr>
                </a:solidFill>
              </a:ln>
            </p:spPr>
            <p:txBody>
              <a:bodyPr wrap="square" lIns="0" tIns="0" rIns="0" bIns="0" rtlCol="0" anchor="ctr">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600" b="1" dirty="0">
                    <a:solidFill>
                      <a:schemeClr val="tx1">
                        <a:lumMod val="75000"/>
                        <a:lumOff val="25000"/>
                      </a:schemeClr>
                    </a:solidFill>
                    <a:latin typeface="Amazon Ember Light" panose="020B0403020204020204" pitchFamily="34" charset="0"/>
                    <a:ea typeface="Amazon Ember Light" panose="020B0403020204020204" pitchFamily="34" charset="0"/>
                    <a:cs typeface="Amazon Ember Light" panose="020B0403020204020204" pitchFamily="34" charset="0"/>
                  </a:rPr>
                  <a:t>60 days</a:t>
                </a:r>
              </a:p>
            </p:txBody>
          </p:sp>
        </p:grpSp>
        <p:sp>
          <p:nvSpPr>
            <p:cNvPr id="27" name="TextBox 52">
              <a:extLst>
                <a:ext uri="{C183D7F6-B498-43B3-948B-1728B52AA6E4}">
                  <adec:decorative xmlns:adec="http://schemas.microsoft.com/office/drawing/2017/decorative" val="1"/>
                </a:ext>
              </a:extLst>
            </p:cNvPr>
            <p:cNvSpPr txBox="1">
              <a:spLocks noChangeArrowheads="1"/>
            </p:cNvSpPr>
            <p:nvPr/>
          </p:nvSpPr>
          <p:spPr bwMode="auto">
            <a:xfrm>
              <a:off x="6664597" y="2832843"/>
              <a:ext cx="1683056" cy="2975293"/>
            </a:xfrm>
            <a:prstGeom prst="roundRect">
              <a:avLst/>
            </a:prstGeom>
            <a:noFill/>
            <a:ln w="28575">
              <a:solidFill>
                <a:schemeClr val="accent2">
                  <a:lumMod val="20000"/>
                  <a:lumOff val="80000"/>
                </a:schemeClr>
              </a:solid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no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r>
                <a:rPr lang="en-US" sz="1600" b="1" dirty="0">
                  <a:latin typeface="Amazon Ember" panose="020B0603020204020204" pitchFamily="34" charset="0"/>
                  <a:ea typeface="Amazon Ember" panose="020B0603020204020204" pitchFamily="34" charset="0"/>
                  <a:cs typeface="Amazon Ember" panose="020B0603020204020204" pitchFamily="34" charset="0"/>
                </a:rPr>
                <a:t>Amazon </a:t>
              </a:r>
            </a:p>
            <a:p>
              <a:pPr algn="ctr" eaLnBrk="1" hangingPunct="1"/>
              <a:r>
                <a:rPr lang="en-US" sz="1600" b="1" dirty="0">
                  <a:latin typeface="Amazon Ember" panose="020B0603020204020204" pitchFamily="34" charset="0"/>
                  <a:ea typeface="Amazon Ember" panose="020B0603020204020204" pitchFamily="34" charset="0"/>
                  <a:cs typeface="Amazon Ember" panose="020B0603020204020204" pitchFamily="34" charset="0"/>
                </a:rPr>
                <a:t>S3 Glacier</a:t>
              </a:r>
              <a:endParaRPr lang="en-US" sz="1867" b="1" dirty="0">
                <a:latin typeface="Amazon Ember" panose="020B0603020204020204" pitchFamily="34" charset="0"/>
                <a:ea typeface="Amazon Ember" panose="020B0603020204020204" pitchFamily="34" charset="0"/>
                <a:cs typeface="Amazon Ember" panose="020B0603020204020204" pitchFamily="34" charset="0"/>
              </a:endParaRPr>
            </a:p>
          </p:txBody>
        </p:sp>
        <p:pic>
          <p:nvPicPr>
            <p:cNvPr id="65" name="Picture 64">
              <a:extLst>
                <a:ext uri="{C183D7F6-B498-43B3-948B-1728B52AA6E4}">
                  <adec:decorative xmlns:adec="http://schemas.microsoft.com/office/drawing/2017/decorative" val="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975607" y="4010798"/>
              <a:ext cx="1192895" cy="1192895"/>
            </a:xfrm>
            <a:prstGeom prst="rect">
              <a:avLst/>
            </a:prstGeom>
          </p:spPr>
        </p:pic>
        <p:sp>
          <p:nvSpPr>
            <p:cNvPr id="66" name="TextBox 52">
              <a:extLst>
                <a:ext uri="{C183D7F6-B498-43B3-948B-1728B52AA6E4}">
                  <adec:decorative xmlns:adec="http://schemas.microsoft.com/office/drawing/2017/decorative" val="1"/>
                </a:ext>
              </a:extLst>
            </p:cNvPr>
            <p:cNvSpPr txBox="1">
              <a:spLocks noChangeArrowheads="1"/>
            </p:cNvSpPr>
            <p:nvPr/>
          </p:nvSpPr>
          <p:spPr bwMode="auto">
            <a:xfrm>
              <a:off x="6796453" y="5122776"/>
              <a:ext cx="1551200" cy="24622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r>
                <a:rPr lang="en-US" sz="1600" i="1" dirty="0">
                  <a:latin typeface="Amazon Ember Light" panose="020B0403020204020204" pitchFamily="34" charset="0"/>
                  <a:ea typeface="Amazon Ember Light" panose="020B0403020204020204" pitchFamily="34" charset="0"/>
                  <a:cs typeface="Amazon Ember Light" panose="020B0403020204020204" pitchFamily="34" charset="0"/>
                </a:rPr>
                <a:t>Preview2.mp4</a:t>
              </a:r>
              <a:endParaRPr lang="en-US" sz="1867" i="1"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nvGrpSpPr>
            <p:cNvPr id="74" name="Group 73">
              <a:extLst>
                <a:ext uri="{C183D7F6-B498-43B3-948B-1728B52AA6E4}">
                  <adec:decorative xmlns:adec="http://schemas.microsoft.com/office/drawing/2017/decorative" val="1"/>
                </a:ext>
              </a:extLst>
            </p:cNvPr>
            <p:cNvGrpSpPr/>
            <p:nvPr/>
          </p:nvGrpSpPr>
          <p:grpSpPr>
            <a:xfrm>
              <a:off x="8187340" y="4164405"/>
              <a:ext cx="1626109" cy="901172"/>
              <a:chOff x="6160441" y="2971635"/>
              <a:chExt cx="1219582" cy="675879"/>
            </a:xfrm>
            <a:solidFill>
              <a:schemeClr val="accent2">
                <a:lumMod val="20000"/>
                <a:lumOff val="80000"/>
              </a:schemeClr>
            </a:solidFill>
          </p:grpSpPr>
          <p:sp>
            <p:nvSpPr>
              <p:cNvPr id="75" name="Right Arrow 74"/>
              <p:cNvSpPr/>
              <p:nvPr/>
            </p:nvSpPr>
            <p:spPr>
              <a:xfrm>
                <a:off x="6160441" y="2971635"/>
                <a:ext cx="1219582" cy="675879"/>
              </a:xfrm>
              <a:prstGeom prst="rightArrow">
                <a:avLst/>
              </a:prstGeom>
              <a:grpFill/>
              <a:ln>
                <a:solidFill>
                  <a:schemeClr val="accent2">
                    <a:lumMod val="20000"/>
                    <a:lumOff val="8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76" name="TextBox 9"/>
              <p:cNvSpPr txBox="1"/>
              <p:nvPr/>
            </p:nvSpPr>
            <p:spPr>
              <a:xfrm>
                <a:off x="6376138" y="3162134"/>
                <a:ext cx="640080" cy="274320"/>
              </a:xfrm>
              <a:prstGeom prst="rect">
                <a:avLst/>
              </a:prstGeom>
              <a:grpFill/>
              <a:ln>
                <a:solidFill>
                  <a:schemeClr val="accent2">
                    <a:lumMod val="20000"/>
                    <a:lumOff val="80000"/>
                  </a:schemeClr>
                </a:solidFill>
              </a:ln>
            </p:spPr>
            <p:txBody>
              <a:bodyPr wrap="square" lIns="0" tIns="0" rIns="0" bIns="0" rtlCol="0" anchor="ctr">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600" b="1" dirty="0">
                    <a:latin typeface="Amazon Ember Light" panose="020B0403020204020204" pitchFamily="34" charset="0"/>
                    <a:ea typeface="Amazon Ember Light" panose="020B0403020204020204" pitchFamily="34" charset="0"/>
                    <a:cs typeface="Amazon Ember Light" panose="020B0403020204020204" pitchFamily="34" charset="0"/>
                  </a:rPr>
                  <a:t>365 days</a:t>
                </a:r>
              </a:p>
            </p:txBody>
          </p:sp>
        </p:grpSp>
        <p:grpSp>
          <p:nvGrpSpPr>
            <p:cNvPr id="30" name="Group 29">
              <a:extLst>
                <a:ext uri="{C183D7F6-B498-43B3-948B-1728B52AA6E4}">
                  <adec:decorative xmlns:adec="http://schemas.microsoft.com/office/drawing/2017/decorative" val="1"/>
                </a:ext>
              </a:extLst>
            </p:cNvPr>
            <p:cNvGrpSpPr/>
            <p:nvPr/>
          </p:nvGrpSpPr>
          <p:grpSpPr>
            <a:xfrm>
              <a:off x="9531768" y="2854136"/>
              <a:ext cx="1551200" cy="2690475"/>
              <a:chOff x="7148826" y="1800395"/>
              <a:chExt cx="1163400" cy="2017856"/>
            </a:xfrm>
          </p:grpSpPr>
          <p:pic>
            <p:nvPicPr>
              <p:cNvPr id="31" name="Picture 2" descr="Garbage, Basket, Bin, Trash, Rubbish, Waste, Metal, Ca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38664" y="2793242"/>
                <a:ext cx="983724" cy="1025009"/>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52"/>
              <p:cNvSpPr txBox="1">
                <a:spLocks noChangeArrowheads="1"/>
              </p:cNvSpPr>
              <p:nvPr/>
            </p:nvSpPr>
            <p:spPr bwMode="auto">
              <a:xfrm>
                <a:off x="7148826" y="1800395"/>
                <a:ext cx="1163400" cy="1846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r>
                  <a:rPr lang="en-US" sz="1600" b="1" dirty="0">
                    <a:latin typeface="Amazon Ember" panose="020B0603020204020204" pitchFamily="34" charset="0"/>
                    <a:ea typeface="Amazon Ember" panose="020B0603020204020204" pitchFamily="34" charset="0"/>
                    <a:cs typeface="Amazon Ember" panose="020B0603020204020204" pitchFamily="34" charset="0"/>
                  </a:rPr>
                  <a:t>Delete</a:t>
                </a:r>
                <a:endParaRPr lang="en-US" sz="1867" b="1" dirty="0">
                  <a:latin typeface="Amazon Ember" panose="020B0603020204020204" pitchFamily="34" charset="0"/>
                  <a:ea typeface="Amazon Ember" panose="020B0603020204020204" pitchFamily="34" charset="0"/>
                  <a:cs typeface="Amazon Ember" panose="020B0603020204020204" pitchFamily="34" charset="0"/>
                </a:endParaRPr>
              </a:p>
            </p:txBody>
          </p:sp>
        </p:grpSp>
      </p:grpSp>
      <p:sp>
        <p:nvSpPr>
          <p:cNvPr id="4" name="Footer Placeholder 3">
            <a:extLst>
              <a:ext uri="{FF2B5EF4-FFF2-40B4-BE49-F238E27FC236}">
                <a16:creationId xmlns:a16="http://schemas.microsoft.com/office/drawing/2014/main" id="{335BF766-D555-4FD3-8644-C83D1F33898B}"/>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6" name="Slide Number Placeholder 5">
            <a:extLs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22</a:t>
            </a:fld>
            <a:endParaRPr lang="en-US" dirty="0"/>
          </a:p>
        </p:txBody>
      </p:sp>
    </p:spTree>
    <p:custDataLst>
      <p:tags r:id="rId1"/>
    </p:custDataLst>
    <p:extLst>
      <p:ext uri="{BB962C8B-B14F-4D97-AF65-F5344CB8AC3E}">
        <p14:creationId xmlns:p14="http://schemas.microsoft.com/office/powerpoint/2010/main" val="16451923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Storage comparison</a:t>
            </a:r>
          </a:p>
        </p:txBody>
      </p:sp>
      <p:graphicFrame>
        <p:nvGraphicFramePr>
          <p:cNvPr id="6" name="Content Placeholder 5" descr="table comparing Amazon S3 with Amazon Glacier. The criteria are data volume, average latency, item size, cost per GB per month, type of billed requests, and price for retrieving data.">
            <a:extLst>
              <a:ext uri="{FF2B5EF4-FFF2-40B4-BE49-F238E27FC236}">
                <a16:creationId xmlns:a16="http://schemas.microsoft.com/office/drawing/2014/main" id="{A2ABB4F0-7911-D14F-BA18-7852C010C810}"/>
              </a:ext>
            </a:extLst>
          </p:cNvPr>
          <p:cNvGraphicFramePr>
            <a:graphicFrameLocks noGrp="1"/>
          </p:cNvGraphicFramePr>
          <p:nvPr>
            <p:ph idx="1"/>
            <p:extLst>
              <p:ext uri="{D42A27DB-BD31-4B8C-83A1-F6EECF244321}">
                <p14:modId xmlns:p14="http://schemas.microsoft.com/office/powerpoint/2010/main" val="2866405308"/>
              </p:ext>
            </p:extLst>
          </p:nvPr>
        </p:nvGraphicFramePr>
        <p:xfrm>
          <a:off x="643041" y="1486412"/>
          <a:ext cx="10905919" cy="4541520"/>
        </p:xfrm>
        <a:graphic>
          <a:graphicData uri="http://schemas.openxmlformats.org/drawingml/2006/table">
            <a:tbl>
              <a:tblPr firstRow="1" bandRow="1">
                <a:tableStyleId>{85BE263C-DBD7-4A20-BB59-AAB30ACAA65A}</a:tableStyleId>
              </a:tblPr>
              <a:tblGrid>
                <a:gridCol w="3600450">
                  <a:extLst>
                    <a:ext uri="{9D8B030D-6E8A-4147-A177-3AD203B41FA5}">
                      <a16:colId xmlns:a16="http://schemas.microsoft.com/office/drawing/2014/main" val="4208479291"/>
                    </a:ext>
                  </a:extLst>
                </a:gridCol>
                <a:gridCol w="3228975">
                  <a:extLst>
                    <a:ext uri="{9D8B030D-6E8A-4147-A177-3AD203B41FA5}">
                      <a16:colId xmlns:a16="http://schemas.microsoft.com/office/drawing/2014/main" val="3877621433"/>
                    </a:ext>
                  </a:extLst>
                </a:gridCol>
                <a:gridCol w="4076494">
                  <a:extLst>
                    <a:ext uri="{9D8B030D-6E8A-4147-A177-3AD203B41FA5}">
                      <a16:colId xmlns:a16="http://schemas.microsoft.com/office/drawing/2014/main" val="1352277599"/>
                    </a:ext>
                  </a:extLst>
                </a:gridCol>
              </a:tblGrid>
              <a:tr h="370840">
                <a:tc>
                  <a:txBody>
                    <a:bodyPr/>
                    <a:lstStyle/>
                    <a:p>
                      <a:endParaRPr lang="en-US" b="0" i="0" dirty="0">
                        <a:latin typeface="Amazon Ember" panose="020B0603020204020204" pitchFamily="34" charset="0"/>
                        <a:ea typeface="Amazon Ember" panose="020B0603020204020204" pitchFamily="34" charset="0"/>
                        <a:cs typeface="Amazon Ember" panose="020B0603020204020204" pitchFamily="34" charset="0"/>
                      </a:endParaRPr>
                    </a:p>
                  </a:txBody>
                  <a:tcPr>
                    <a:lnL>
                      <a:noFill/>
                    </a:lnL>
                    <a:lnR w="12700" cap="flat" cmpd="sng" algn="ctr">
                      <a:solidFill>
                        <a:schemeClr val="tx1"/>
                      </a:solidFill>
                      <a:prstDash val="solid"/>
                      <a:round/>
                      <a:headEnd type="none" w="med" len="med"/>
                      <a:tailEnd type="none" w="med" len="med"/>
                    </a:lnR>
                    <a:lnT w="25400" cmpd="sng">
                      <a:noFill/>
                    </a:lnT>
                    <a:lnB w="25400" cmpd="sng">
                      <a:noFill/>
                    </a:lnB>
                    <a:lnTlToBr w="12700" cmpd="sng">
                      <a:noFill/>
                      <a:prstDash val="solid"/>
                    </a:lnTlToBr>
                    <a:lnBlToTr w="12700" cmpd="sng">
                      <a:noFill/>
                      <a:prstDash val="solid"/>
                    </a:lnBlToTr>
                    <a:noFill/>
                  </a:tcPr>
                </a:tc>
                <a:tc>
                  <a:txBody>
                    <a:bodyPr/>
                    <a:lstStyle/>
                    <a:p>
                      <a:pPr algn="ctr"/>
                      <a:r>
                        <a:rPr lang="en-US" sz="3200" b="0" i="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Amazon S3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3200" b="0" i="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Amazon S3 Glacier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25313094"/>
                  </a:ext>
                </a:extLst>
              </a:tr>
              <a:tr h="370840">
                <a:tc>
                  <a:txBody>
                    <a:bodyPr/>
                    <a:lstStyle/>
                    <a:p>
                      <a:r>
                        <a:rPr lang="en-US" sz="2800" b="0" i="0" dirty="0">
                          <a:latin typeface="Amazon Ember" panose="020B0603020204020204" pitchFamily="34" charset="0"/>
                          <a:ea typeface="Amazon Ember" panose="020B0603020204020204" pitchFamily="34" charset="0"/>
                          <a:cs typeface="Amazon Ember" panose="020B0603020204020204" pitchFamily="34" charset="0"/>
                        </a:rPr>
                        <a:t>Data Volume</a:t>
                      </a:r>
                    </a:p>
                  </a:txBody>
                  <a:tcPr anchor="ctr">
                    <a:lnL>
                      <a:noFill/>
                    </a:lnL>
                    <a:lnR w="12700" cap="flat" cmpd="sng" algn="ctr">
                      <a:solidFill>
                        <a:schemeClr val="tx1"/>
                      </a:solidFill>
                      <a:prstDash val="solid"/>
                      <a:round/>
                      <a:headEnd type="none" w="med" len="med"/>
                      <a:tailEnd type="none" w="med" len="med"/>
                    </a:lnR>
                    <a:lnT w="25400" cmpd="sng">
                      <a:noFill/>
                    </a:lnT>
                    <a:lnB>
                      <a:noFill/>
                    </a:lnB>
                    <a:lnTlToBr w="12700" cmpd="sng">
                      <a:noFill/>
                      <a:prstDash val="solid"/>
                    </a:lnTlToBr>
                    <a:lnBlToTr w="12700" cmpd="sng">
                      <a:noFill/>
                      <a:prstDash val="solid"/>
                    </a:lnBlToTr>
                    <a:noFill/>
                  </a:tcPr>
                </a:tc>
                <a:tc>
                  <a:txBody>
                    <a:bodyPr/>
                    <a:lstStyle/>
                    <a:p>
                      <a:pPr algn="ctr"/>
                      <a:r>
                        <a:rPr lang="en-US" sz="2800" b="0" i="0" dirty="0">
                          <a:latin typeface="Amazon Ember" panose="020B0603020204020204" pitchFamily="34" charset="0"/>
                          <a:ea typeface="Amazon Ember" panose="020B0603020204020204" pitchFamily="34" charset="0"/>
                          <a:cs typeface="Amazon Ember" panose="020B0603020204020204" pitchFamily="34" charset="0"/>
                        </a:rPr>
                        <a:t>No limit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800" b="0" i="0" dirty="0">
                          <a:latin typeface="Amazon Ember" panose="020B0603020204020204" pitchFamily="34" charset="0"/>
                          <a:ea typeface="Amazon Ember" panose="020B0603020204020204" pitchFamily="34" charset="0"/>
                          <a:cs typeface="Amazon Ember" panose="020B0603020204020204" pitchFamily="34" charset="0"/>
                        </a:rPr>
                        <a:t>No limit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3760860725"/>
                  </a:ext>
                </a:extLst>
              </a:tr>
              <a:tr h="370840">
                <a:tc>
                  <a:txBody>
                    <a:bodyPr/>
                    <a:lstStyle/>
                    <a:p>
                      <a:r>
                        <a:rPr lang="en-US" sz="2800" b="0" i="0" dirty="0">
                          <a:latin typeface="Amazon Ember" panose="020B0603020204020204" pitchFamily="34" charset="0"/>
                          <a:ea typeface="Amazon Ember" panose="020B0603020204020204" pitchFamily="34" charset="0"/>
                          <a:cs typeface="Amazon Ember" panose="020B0603020204020204" pitchFamily="34" charset="0"/>
                        </a:rPr>
                        <a:t>Average Latency</a:t>
                      </a:r>
                    </a:p>
                  </a:txBody>
                  <a:tcPr anchor="ctr">
                    <a:lnR w="12700" cap="flat" cmpd="sng" algn="ctr">
                      <a:solidFill>
                        <a:schemeClr val="tx1"/>
                      </a:solidFill>
                      <a:prstDash val="solid"/>
                      <a:round/>
                      <a:headEnd type="none" w="med" len="med"/>
                      <a:tailEnd type="none" w="med" len="med"/>
                    </a:lnR>
                    <a:lnT>
                      <a:noFill/>
                    </a:lnT>
                    <a:noFill/>
                  </a:tcPr>
                </a:tc>
                <a:tc>
                  <a:txBody>
                    <a:bodyPr/>
                    <a:lstStyle/>
                    <a:p>
                      <a:pPr algn="ctr"/>
                      <a:r>
                        <a:rPr lang="en-US" sz="2800" b="0" i="0" dirty="0">
                          <a:latin typeface="Amazon Ember" panose="020B0603020204020204" pitchFamily="34" charset="0"/>
                          <a:ea typeface="Amazon Ember" panose="020B0603020204020204" pitchFamily="34" charset="0"/>
                          <a:cs typeface="Amazon Ember" panose="020B0603020204020204" pitchFamily="34" charset="0"/>
                        </a:rPr>
                        <a:t>ms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800" b="0" i="0" dirty="0">
                          <a:latin typeface="Amazon Ember" panose="020B0603020204020204" pitchFamily="34" charset="0"/>
                          <a:ea typeface="Amazon Ember" panose="020B0603020204020204" pitchFamily="34" charset="0"/>
                          <a:cs typeface="Amazon Ember" panose="020B0603020204020204" pitchFamily="34" charset="0"/>
                        </a:rPr>
                        <a:t>minutes/hours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39607568"/>
                  </a:ext>
                </a:extLst>
              </a:tr>
              <a:tr h="370840">
                <a:tc>
                  <a:txBody>
                    <a:bodyPr/>
                    <a:lstStyle/>
                    <a:p>
                      <a:r>
                        <a:rPr lang="en-US" sz="2800" b="0" i="0" dirty="0">
                          <a:latin typeface="Amazon Ember" panose="020B0603020204020204" pitchFamily="34" charset="0"/>
                          <a:ea typeface="Amazon Ember" panose="020B0603020204020204" pitchFamily="34" charset="0"/>
                          <a:cs typeface="Amazon Ember" panose="020B0603020204020204" pitchFamily="34" charset="0"/>
                        </a:rPr>
                        <a:t>Item Size</a:t>
                      </a:r>
                    </a:p>
                  </a:txBody>
                  <a:tcPr anchor="ctr">
                    <a:lnR w="12700" cap="flat" cmpd="sng" algn="ctr">
                      <a:solidFill>
                        <a:schemeClr val="tx1"/>
                      </a:solidFill>
                      <a:prstDash val="solid"/>
                      <a:round/>
                      <a:headEnd type="none" w="med" len="med"/>
                      <a:tailEnd type="none" w="med" len="med"/>
                    </a:lnR>
                    <a:noFill/>
                  </a:tcPr>
                </a:tc>
                <a:tc>
                  <a:txBody>
                    <a:bodyPr/>
                    <a:lstStyle/>
                    <a:p>
                      <a:pPr algn="ctr"/>
                      <a:r>
                        <a:rPr lang="en-US" sz="2800" b="0" i="0" dirty="0">
                          <a:latin typeface="Amazon Ember" panose="020B0603020204020204" pitchFamily="34" charset="0"/>
                          <a:ea typeface="Amazon Ember" panose="020B0603020204020204" pitchFamily="34" charset="0"/>
                          <a:cs typeface="Amazon Ember" panose="020B0603020204020204" pitchFamily="34" charset="0"/>
                        </a:rPr>
                        <a:t>5 TB maximum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800" b="0" i="0" dirty="0">
                          <a:latin typeface="Amazon Ember" panose="020B0603020204020204" pitchFamily="34" charset="0"/>
                          <a:ea typeface="Amazon Ember" panose="020B0603020204020204" pitchFamily="34" charset="0"/>
                          <a:cs typeface="Amazon Ember" panose="020B0603020204020204" pitchFamily="34" charset="0"/>
                        </a:rPr>
                        <a:t>40 TB maximum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536810272"/>
                  </a:ext>
                </a:extLst>
              </a:tr>
              <a:tr h="370840">
                <a:tc>
                  <a:txBody>
                    <a:bodyPr/>
                    <a:lstStyle/>
                    <a:p>
                      <a:r>
                        <a:rPr lang="en-US" sz="2800" b="0" i="0" dirty="0">
                          <a:latin typeface="Amazon Ember" panose="020B0603020204020204" pitchFamily="34" charset="0"/>
                          <a:ea typeface="Amazon Ember" panose="020B0603020204020204" pitchFamily="34" charset="0"/>
                          <a:cs typeface="Amazon Ember" panose="020B0603020204020204" pitchFamily="34" charset="0"/>
                        </a:rPr>
                        <a:t>Cost/GB per Month</a:t>
                      </a:r>
                    </a:p>
                  </a:txBody>
                  <a:tcPr anchor="ctr">
                    <a:lnR w="12700" cap="flat" cmpd="sng" algn="ctr">
                      <a:solidFill>
                        <a:schemeClr val="tx1"/>
                      </a:solidFill>
                      <a:prstDash val="solid"/>
                      <a:round/>
                      <a:headEnd type="none" w="med" len="med"/>
                      <a:tailEnd type="none" w="med" len="med"/>
                    </a:ln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b="0" i="0" dirty="0">
                          <a:latin typeface="Amazon Ember" panose="020B0603020204020204" pitchFamily="34" charset="0"/>
                          <a:ea typeface="Amazon Ember" panose="020B0603020204020204" pitchFamily="34" charset="0"/>
                          <a:cs typeface="Amazon Ember" panose="020B0603020204020204" pitchFamily="34" charset="0"/>
                        </a:rPr>
                        <a:t>Higher cost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b="0" i="0" dirty="0">
                          <a:latin typeface="Amazon Ember" panose="020B0603020204020204" pitchFamily="34" charset="0"/>
                          <a:ea typeface="Amazon Ember" panose="020B0603020204020204" pitchFamily="34" charset="0"/>
                          <a:cs typeface="Amazon Ember" panose="020B0603020204020204" pitchFamily="34" charset="0"/>
                        </a:rPr>
                        <a:t>Lower cost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84863636"/>
                  </a:ext>
                </a:extLst>
              </a:tr>
              <a:tr h="370840">
                <a:tc>
                  <a:txBody>
                    <a:bodyPr/>
                    <a:lstStyle/>
                    <a:p>
                      <a:r>
                        <a:rPr lang="en-US" sz="2800" b="0" i="0" dirty="0">
                          <a:latin typeface="Amazon Ember" panose="020B0603020204020204" pitchFamily="34" charset="0"/>
                          <a:ea typeface="Amazon Ember" panose="020B0603020204020204" pitchFamily="34" charset="0"/>
                          <a:cs typeface="Amazon Ember" panose="020B0603020204020204" pitchFamily="34" charset="0"/>
                        </a:rPr>
                        <a:t>Billed Requests</a:t>
                      </a:r>
                    </a:p>
                  </a:txBody>
                  <a:tcPr anchor="ctr">
                    <a:lnR w="12700" cap="flat" cmpd="sng" algn="ctr">
                      <a:solidFill>
                        <a:schemeClr val="tx1"/>
                      </a:solidFill>
                      <a:prstDash val="solid"/>
                      <a:round/>
                      <a:headEnd type="none" w="med" len="med"/>
                      <a:tailEnd type="none" w="med" len="med"/>
                    </a:lnR>
                    <a:noFill/>
                  </a:tcPr>
                </a:tc>
                <a:tc>
                  <a:txBody>
                    <a:bodyPr/>
                    <a:lstStyle/>
                    <a:p>
                      <a:pPr algn="ctr"/>
                      <a:r>
                        <a:rPr lang="en-US" sz="2800" b="0" i="0" dirty="0">
                          <a:latin typeface="Amazon Ember" panose="020B0603020204020204" pitchFamily="34" charset="0"/>
                          <a:ea typeface="Amazon Ember" panose="020B0603020204020204" pitchFamily="34" charset="0"/>
                          <a:cs typeface="Amazon Ember" panose="020B0603020204020204" pitchFamily="34" charset="0"/>
                        </a:rPr>
                        <a:t>PUT, COPY, POST, LIST, and GET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800" b="0" i="0" dirty="0">
                          <a:latin typeface="Amazon Ember" panose="020B0603020204020204" pitchFamily="34" charset="0"/>
                          <a:ea typeface="Amazon Ember" panose="020B0603020204020204" pitchFamily="34" charset="0"/>
                          <a:cs typeface="Amazon Ember" panose="020B0603020204020204" pitchFamily="34" charset="0"/>
                        </a:rPr>
                        <a:t>UPLOAD and retrieval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3814348630"/>
                  </a:ext>
                </a:extLst>
              </a:tr>
              <a:tr h="370840">
                <a:tc>
                  <a:txBody>
                    <a:bodyPr/>
                    <a:lstStyle/>
                    <a:p>
                      <a:r>
                        <a:rPr lang="en-US" sz="2800" b="0" i="0" dirty="0">
                          <a:latin typeface="Amazon Ember" panose="020B0603020204020204" pitchFamily="34" charset="0"/>
                          <a:ea typeface="Amazon Ember" panose="020B0603020204020204" pitchFamily="34" charset="0"/>
                          <a:cs typeface="Amazon Ember" panose="020B0603020204020204" pitchFamily="34" charset="0"/>
                        </a:rPr>
                        <a:t>Retrieval Pricing</a:t>
                      </a:r>
                    </a:p>
                  </a:txBody>
                  <a:tcPr anchor="ctr">
                    <a:lnR w="12700" cap="flat" cmpd="sng" algn="ctr">
                      <a:solidFill>
                        <a:schemeClr val="tx1"/>
                      </a:solidFill>
                      <a:prstDash val="solid"/>
                      <a:round/>
                      <a:headEnd type="none" w="med" len="med"/>
                      <a:tailEnd type="none" w="med" len="med"/>
                    </a:lnR>
                    <a:lnB w="12700" cap="flat" cmpd="sng" algn="ctr">
                      <a:noFill/>
                      <a:prstDash val="solid"/>
                      <a:round/>
                      <a:headEnd type="none" w="med" len="med"/>
                      <a:tailEnd type="none" w="med" len="med"/>
                    </a:lnB>
                    <a:noFill/>
                  </a:tcPr>
                </a:tc>
                <a:tc>
                  <a:txBody>
                    <a:bodyPr/>
                    <a:lstStyle/>
                    <a:p>
                      <a:pPr algn="ctr"/>
                      <a:r>
                        <a:rPr lang="en-US" sz="2800" b="0" i="0" dirty="0">
                          <a:latin typeface="Amazon Ember" panose="020B0603020204020204" pitchFamily="34" charset="0"/>
                          <a:ea typeface="Amazon Ember" panose="020B0603020204020204" pitchFamily="34" charset="0"/>
                          <a:cs typeface="Amazon Ember" panose="020B0603020204020204" pitchFamily="34" charset="0"/>
                        </a:rPr>
                        <a:t>¢ </a:t>
                      </a:r>
                    </a:p>
                    <a:p>
                      <a:pPr algn="ctr"/>
                      <a:r>
                        <a:rPr lang="en-US" sz="2800" b="0" i="0" dirty="0">
                          <a:latin typeface="Amazon Ember" panose="020B0603020204020204" pitchFamily="34" charset="0"/>
                          <a:ea typeface="Amazon Ember" panose="020B0603020204020204" pitchFamily="34" charset="0"/>
                          <a:cs typeface="Amazon Ember" panose="020B0603020204020204" pitchFamily="34" charset="0"/>
                        </a:rPr>
                        <a:t>Per request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800" b="0" i="0" dirty="0">
                          <a:latin typeface="Amazon Ember" panose="020B0603020204020204" pitchFamily="34" charset="0"/>
                          <a:ea typeface="Amazon Ember" panose="020B0603020204020204" pitchFamily="34" charset="0"/>
                          <a:cs typeface="Amazon Ember" panose="020B0603020204020204" pitchFamily="34" charset="0"/>
                        </a:rPr>
                        <a:t>¢¢</a:t>
                      </a:r>
                    </a:p>
                    <a:p>
                      <a:pPr algn="ctr"/>
                      <a:r>
                        <a:rPr lang="en-US" sz="2800" b="0" i="0" dirty="0">
                          <a:latin typeface="Amazon Ember" panose="020B0603020204020204" pitchFamily="34" charset="0"/>
                          <a:ea typeface="Amazon Ember" panose="020B0603020204020204" pitchFamily="34" charset="0"/>
                          <a:cs typeface="Amazon Ember" panose="020B0603020204020204" pitchFamily="34" charset="0"/>
                        </a:rPr>
                        <a:t>Per request and per GB</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79685649"/>
                  </a:ext>
                </a:extLst>
              </a:tr>
            </a:tbl>
          </a:graphicData>
        </a:graphic>
      </p:graphicFrame>
      <p:sp>
        <p:nvSpPr>
          <p:cNvPr id="3" name="Footer Placeholder 2">
            <a:extLst>
              <a:ext uri="{FF2B5EF4-FFF2-40B4-BE49-F238E27FC236}">
                <a16:creationId xmlns:a16="http://schemas.microsoft.com/office/drawing/2014/main" id="{14B580F6-715F-4A1C-8F3B-240ABAE5BDBB}"/>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5" name="Slide Number Placeholder 4">
            <a:extLs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23</a:t>
            </a:fld>
            <a:endParaRPr lang="en-US" dirty="0"/>
          </a:p>
        </p:txBody>
      </p:sp>
    </p:spTree>
    <p:custDataLst>
      <p:tags r:id="rId1"/>
    </p:custDataLst>
    <p:extLst>
      <p:ext uri="{BB962C8B-B14F-4D97-AF65-F5344CB8AC3E}">
        <p14:creationId xmlns:p14="http://schemas.microsoft.com/office/powerpoint/2010/main" val="5234214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Server-side encryption</a:t>
            </a:r>
          </a:p>
        </p:txBody>
      </p:sp>
      <p:grpSp>
        <p:nvGrpSpPr>
          <p:cNvPr id="28" name="Group 27" descr="corporate data center with server and file.">
            <a:extLst>
              <a:ext uri="{FF2B5EF4-FFF2-40B4-BE49-F238E27FC236}">
                <a16:creationId xmlns:a16="http://schemas.microsoft.com/office/drawing/2014/main" id="{DADA33C0-ADE0-46BF-82DE-3E2FFFA8DB1E}"/>
              </a:ext>
            </a:extLst>
          </p:cNvPr>
          <p:cNvGrpSpPr/>
          <p:nvPr/>
        </p:nvGrpSpPr>
        <p:grpSpPr>
          <a:xfrm>
            <a:off x="1136847" y="1648265"/>
            <a:ext cx="2070958" cy="1300561"/>
            <a:chOff x="1731207" y="1648265"/>
            <a:chExt cx="2070958" cy="1300561"/>
          </a:xfrm>
        </p:grpSpPr>
        <p:pic>
          <p:nvPicPr>
            <p:cNvPr id="18" name="Graphic 17">
              <a:extLst>
                <a:ext uri="{FF2B5EF4-FFF2-40B4-BE49-F238E27FC236}">
                  <a16:creationId xmlns:a16="http://schemas.microsoft.com/office/drawing/2014/main" id="{C7DA4F3E-39B8-4F1D-9755-3C6D85A20E96}"/>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154533" y="2355258"/>
              <a:ext cx="469900" cy="469900"/>
            </a:xfrm>
            <a:prstGeom prst="rect">
              <a:avLst/>
            </a:prstGeom>
          </p:spPr>
        </p:pic>
        <p:sp>
          <p:nvSpPr>
            <p:cNvPr id="19" name="Flowchart: Document 18">
              <a:extLst>
                <a:ext uri="{FF2B5EF4-FFF2-40B4-BE49-F238E27FC236}">
                  <a16:creationId xmlns:a16="http://schemas.microsoft.com/office/drawing/2014/main" id="{284518D2-9FF1-4F00-B780-79EAAB002462}"/>
                </a:ext>
                <a:ext uri="{C183D7F6-B498-43B3-948B-1728B52AA6E4}">
                  <adec:decorative xmlns:adec="http://schemas.microsoft.com/office/drawing/2017/decorative" val="1"/>
                </a:ext>
              </a:extLst>
            </p:cNvPr>
            <p:cNvSpPr/>
            <p:nvPr/>
          </p:nvSpPr>
          <p:spPr>
            <a:xfrm>
              <a:off x="3021044" y="2394228"/>
              <a:ext cx="464439" cy="391960"/>
            </a:xfrm>
            <a:prstGeom prst="flowChartDocumen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8243261E-C0B8-47F6-AB32-361B20F42B03}"/>
                </a:ext>
              </a:extLst>
            </p:cNvPr>
            <p:cNvSpPr/>
            <p:nvPr/>
          </p:nvSpPr>
          <p:spPr>
            <a:xfrm>
              <a:off x="1731207" y="1648265"/>
              <a:ext cx="2070958" cy="1300561"/>
            </a:xfrm>
            <a:prstGeom prst="rect">
              <a:avLst/>
            </a:prstGeom>
            <a:noFill/>
            <a:ln w="12700" cap="flat" cmpd="sng" algn="ctr">
              <a:solidFill>
                <a:srgbClr val="5A6B86"/>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5A6B86"/>
                  </a:solidFill>
                  <a:effectLst/>
                  <a:uLnTx/>
                  <a:uFillTx/>
                  <a:latin typeface="Arial" panose="020B0604020202020204"/>
                  <a:ea typeface="+mn-ea"/>
                  <a:cs typeface="+mn-cs"/>
                </a:rPr>
                <a:t>Corporate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5A6B86"/>
                  </a:solidFill>
                  <a:effectLst/>
                  <a:uLnTx/>
                  <a:uFillTx/>
                  <a:latin typeface="Arial" panose="020B0604020202020204"/>
                  <a:ea typeface="+mn-ea"/>
                  <a:cs typeface="+mn-cs"/>
                </a:rPr>
                <a:t>data center</a:t>
              </a:r>
            </a:p>
          </p:txBody>
        </p:sp>
        <p:pic>
          <p:nvPicPr>
            <p:cNvPr id="44" name="Graphic 43">
              <a:extLst>
                <a:ext uri="{FF2B5EF4-FFF2-40B4-BE49-F238E27FC236}">
                  <a16:creationId xmlns:a16="http://schemas.microsoft.com/office/drawing/2014/main" id="{60C20A66-AA7A-4775-A8E9-B7DBC4A60D66}"/>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731207" y="1648266"/>
              <a:ext cx="457200" cy="457200"/>
            </a:xfrm>
            <a:prstGeom prst="rect">
              <a:avLst/>
            </a:prstGeom>
          </p:spPr>
        </p:pic>
      </p:grpSp>
      <p:cxnSp>
        <p:nvCxnSpPr>
          <p:cNvPr id="31" name="Straight Arrow Connector 30" descr="right arrow from corporate data center to https  lock">
            <a:extLst>
              <a:ext uri="{FF2B5EF4-FFF2-40B4-BE49-F238E27FC236}">
                <a16:creationId xmlns:a16="http://schemas.microsoft.com/office/drawing/2014/main" id="{CC7C3396-8D79-4FB3-8447-2447793C0368}"/>
              </a:ext>
              <a:ext uri="{C183D7F6-B498-43B3-948B-1728B52AA6E4}">
                <adec:decorative xmlns:adec="http://schemas.microsoft.com/office/drawing/2017/decorative" val="0"/>
              </a:ext>
            </a:extLst>
          </p:cNvPr>
          <p:cNvCxnSpPr/>
          <p:nvPr/>
        </p:nvCxnSpPr>
        <p:spPr>
          <a:xfrm>
            <a:off x="3322780" y="2257486"/>
            <a:ext cx="1828800" cy="0"/>
          </a:xfrm>
          <a:prstGeom prst="straightConnector1">
            <a:avLst/>
          </a:prstGeom>
          <a:ln w="12700">
            <a:solidFill>
              <a:srgbClr val="545B6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grpSp>
        <p:nvGrpSpPr>
          <p:cNvPr id="50" name="Group 49" descr="lock for https.">
            <a:extLst>
              <a:ext uri="{FF2B5EF4-FFF2-40B4-BE49-F238E27FC236}">
                <a16:creationId xmlns:a16="http://schemas.microsoft.com/office/drawing/2014/main" id="{C2BED54E-35F3-4EDC-A6CD-7E132DADBA5D}"/>
              </a:ext>
            </a:extLst>
          </p:cNvPr>
          <p:cNvGrpSpPr/>
          <p:nvPr/>
        </p:nvGrpSpPr>
        <p:grpSpPr>
          <a:xfrm>
            <a:off x="5275893" y="1719866"/>
            <a:ext cx="914400" cy="1302668"/>
            <a:chOff x="5504493" y="1719866"/>
            <a:chExt cx="914400" cy="1302668"/>
          </a:xfrm>
        </p:grpSpPr>
        <p:pic>
          <p:nvPicPr>
            <p:cNvPr id="27" name="Graphic 26">
              <a:extLst>
                <a:ext uri="{FF2B5EF4-FFF2-40B4-BE49-F238E27FC236}">
                  <a16:creationId xmlns:a16="http://schemas.microsoft.com/office/drawing/2014/main" id="{6B030286-8250-4683-92AA-A3D01325E689}"/>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504493" y="1719866"/>
              <a:ext cx="914400" cy="914400"/>
            </a:xfrm>
            <a:prstGeom prst="rect">
              <a:avLst/>
            </a:prstGeom>
          </p:spPr>
        </p:pic>
        <p:sp>
          <p:nvSpPr>
            <p:cNvPr id="4" name="TextBox 3">
              <a:extLst>
                <a:ext uri="{FF2B5EF4-FFF2-40B4-BE49-F238E27FC236}">
                  <a16:creationId xmlns:a16="http://schemas.microsoft.com/office/drawing/2014/main" id="{8E33E30E-7D0E-4E6F-AC50-0C08BA9170B9}"/>
                </a:ext>
              </a:extLst>
            </p:cNvPr>
            <p:cNvSpPr txBox="1"/>
            <p:nvPr/>
          </p:nvSpPr>
          <p:spPr>
            <a:xfrm>
              <a:off x="5635322" y="2683980"/>
              <a:ext cx="652743" cy="338554"/>
            </a:xfrm>
            <a:prstGeom prst="rect">
              <a:avLst/>
            </a:prstGeom>
            <a:noFill/>
          </p:spPr>
          <p:txBody>
            <a:bodyPr wrap="non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https</a:t>
              </a:r>
            </a:p>
          </p:txBody>
        </p:sp>
      </p:grpSp>
      <p:cxnSp>
        <p:nvCxnSpPr>
          <p:cNvPr id="26" name="Straight Arrow Connector 25" descr="arrow from https lock to amazon s3 glacier.">
            <a:extLst>
              <a:ext uri="{FF2B5EF4-FFF2-40B4-BE49-F238E27FC236}">
                <a16:creationId xmlns:a16="http://schemas.microsoft.com/office/drawing/2014/main" id="{418DB139-E4F7-4EFA-8946-4C0B4ED92690}"/>
              </a:ext>
              <a:ext uri="{C183D7F6-B498-43B3-948B-1728B52AA6E4}">
                <adec:decorative xmlns:adec="http://schemas.microsoft.com/office/drawing/2017/decorative" val="0"/>
              </a:ext>
            </a:extLst>
          </p:cNvPr>
          <p:cNvCxnSpPr>
            <a:cxnSpLocks/>
            <a:stCxn id="4" idx="2"/>
            <a:endCxn id="7" idx="0"/>
          </p:cNvCxnSpPr>
          <p:nvPr/>
        </p:nvCxnSpPr>
        <p:spPr>
          <a:xfrm flipH="1">
            <a:off x="4836224" y="3022534"/>
            <a:ext cx="896870" cy="1960225"/>
          </a:xfrm>
          <a:prstGeom prst="straightConnector1">
            <a:avLst/>
          </a:prstGeom>
          <a:ln w="12700">
            <a:solidFill>
              <a:srgbClr val="545B6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24" name="Straight Arrow Connector 23" descr="arrow from https lock to amazon s3.">
            <a:extLst>
              <a:ext uri="{FF2B5EF4-FFF2-40B4-BE49-F238E27FC236}">
                <a16:creationId xmlns:a16="http://schemas.microsoft.com/office/drawing/2014/main" id="{714C4C9E-63E0-4210-B003-C9A67B9590EE}"/>
              </a:ext>
              <a:ext uri="{C183D7F6-B498-43B3-948B-1728B52AA6E4}">
                <adec:decorative xmlns:adec="http://schemas.microsoft.com/office/drawing/2017/decorative" val="0"/>
              </a:ext>
            </a:extLst>
          </p:cNvPr>
          <p:cNvCxnSpPr>
            <a:cxnSpLocks/>
            <a:stCxn id="4" idx="2"/>
            <a:endCxn id="10" idx="0"/>
          </p:cNvCxnSpPr>
          <p:nvPr/>
        </p:nvCxnSpPr>
        <p:spPr>
          <a:xfrm>
            <a:off x="5733094" y="3022534"/>
            <a:ext cx="1189683" cy="1960225"/>
          </a:xfrm>
          <a:prstGeom prst="straightConnector1">
            <a:avLst/>
          </a:prstGeom>
          <a:ln w="12700">
            <a:solidFill>
              <a:srgbClr val="545B6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grpSp>
        <p:nvGrpSpPr>
          <p:cNvPr id="35" name="Group 34" descr="amazon s3 glacier and amazon s3 in aws cloud.">
            <a:extLst>
              <a:ext uri="{FF2B5EF4-FFF2-40B4-BE49-F238E27FC236}">
                <a16:creationId xmlns:a16="http://schemas.microsoft.com/office/drawing/2014/main" id="{07A44939-5DF5-4DA9-8D25-874281408D6E}"/>
              </a:ext>
            </a:extLst>
          </p:cNvPr>
          <p:cNvGrpSpPr/>
          <p:nvPr/>
        </p:nvGrpSpPr>
        <p:grpSpPr>
          <a:xfrm>
            <a:off x="3675693" y="4252875"/>
            <a:ext cx="4114800" cy="2103120"/>
            <a:chOff x="4117653" y="4252875"/>
            <a:chExt cx="4114800" cy="2103120"/>
          </a:xfrm>
        </p:grpSpPr>
        <p:sp>
          <p:nvSpPr>
            <p:cNvPr id="9" name="TextBox 8">
              <a:extLst>
                <a:ext uri="{FF2B5EF4-FFF2-40B4-BE49-F238E27FC236}">
                  <a16:creationId xmlns:a16="http://schemas.microsoft.com/office/drawing/2014/main" id="{4D1184A6-5081-4B45-91DF-CAB552ADCAA5}"/>
                </a:ext>
              </a:extLst>
            </p:cNvPr>
            <p:cNvSpPr txBox="1"/>
            <p:nvPr/>
          </p:nvSpPr>
          <p:spPr>
            <a:xfrm>
              <a:off x="4127232" y="5812339"/>
              <a:ext cx="2301904" cy="338554"/>
            </a:xfrm>
            <a:prstGeom prst="rect">
              <a:avLst/>
            </a:prstGeom>
            <a:noFill/>
          </p:spPr>
          <p:txBody>
            <a:bodyPr wrap="square" rtlCol="0">
              <a:spAutoFit/>
            </a:bodyPr>
            <a:lstStyle/>
            <a:p>
              <a:pPr algn="ctr"/>
              <a:r>
                <a:rPr lang="en-US" sz="1600" dirty="0"/>
                <a:t>Amazon S3 Glacier</a:t>
              </a:r>
            </a:p>
          </p:txBody>
        </p:sp>
        <p:sp>
          <p:nvSpPr>
            <p:cNvPr id="11" name="TextBox 10">
              <a:extLst>
                <a:ext uri="{FF2B5EF4-FFF2-40B4-BE49-F238E27FC236}">
                  <a16:creationId xmlns:a16="http://schemas.microsoft.com/office/drawing/2014/main" id="{7344944A-038B-4463-AA77-76563F97DD73}"/>
                </a:ext>
              </a:extLst>
            </p:cNvPr>
            <p:cNvSpPr txBox="1"/>
            <p:nvPr/>
          </p:nvSpPr>
          <p:spPr>
            <a:xfrm>
              <a:off x="6724657" y="5812339"/>
              <a:ext cx="1280160" cy="365760"/>
            </a:xfrm>
            <a:prstGeom prst="rect">
              <a:avLst/>
            </a:prstGeom>
            <a:noFill/>
          </p:spPr>
          <p:txBody>
            <a:bodyPr wrap="square" rtlCol="0">
              <a:spAutoFit/>
            </a:bodyPr>
            <a:lstStyle/>
            <a:p>
              <a:pPr algn="ctr"/>
              <a:r>
                <a:rPr lang="en-US" sz="1600" dirty="0"/>
                <a:t>Amazon S3</a:t>
              </a:r>
            </a:p>
          </p:txBody>
        </p:sp>
        <p:pic>
          <p:nvPicPr>
            <p:cNvPr id="10" name="Graphic 9">
              <a:extLst>
                <a:ext uri="{FF2B5EF4-FFF2-40B4-BE49-F238E27FC236}">
                  <a16:creationId xmlns:a16="http://schemas.microsoft.com/office/drawing/2014/main" id="{EBFC17F5-C4BE-4224-B8B0-1EFBAD638181}"/>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009137" y="4982759"/>
              <a:ext cx="711200" cy="711200"/>
            </a:xfrm>
            <a:prstGeom prst="rect">
              <a:avLst/>
            </a:prstGeom>
          </p:spPr>
        </p:pic>
        <p:pic>
          <p:nvPicPr>
            <p:cNvPr id="7" name="Graphic 6">
              <a:extLst>
                <a:ext uri="{FF2B5EF4-FFF2-40B4-BE49-F238E27FC236}">
                  <a16:creationId xmlns:a16="http://schemas.microsoft.com/office/drawing/2014/main" id="{6CA10641-4CCE-4AD2-803F-DE5A26D9C622}"/>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922584" y="4982759"/>
              <a:ext cx="711200" cy="711200"/>
            </a:xfrm>
            <a:prstGeom prst="rect">
              <a:avLst/>
            </a:prstGeom>
          </p:spPr>
        </p:pic>
        <p:grpSp>
          <p:nvGrpSpPr>
            <p:cNvPr id="8" name="Group 7" descr="aws cloud.">
              <a:extLst>
                <a:ext uri="{FF2B5EF4-FFF2-40B4-BE49-F238E27FC236}">
                  <a16:creationId xmlns:a16="http://schemas.microsoft.com/office/drawing/2014/main" id="{2FBCDD88-7FC1-470B-8EE2-BC14AFE5FEF0}"/>
                </a:ext>
              </a:extLst>
            </p:cNvPr>
            <p:cNvGrpSpPr/>
            <p:nvPr/>
          </p:nvGrpSpPr>
          <p:grpSpPr>
            <a:xfrm>
              <a:off x="4117653" y="4252875"/>
              <a:ext cx="4114800" cy="2103120"/>
              <a:chOff x="4117653" y="4252875"/>
              <a:chExt cx="4114800" cy="2103120"/>
            </a:xfrm>
          </p:grpSpPr>
          <p:pic>
            <p:nvPicPr>
              <p:cNvPr id="33" name="Graphic 32">
                <a:extLst>
                  <a:ext uri="{FF2B5EF4-FFF2-40B4-BE49-F238E27FC236}">
                    <a16:creationId xmlns:a16="http://schemas.microsoft.com/office/drawing/2014/main" id="{755C9341-C5B4-44A0-B858-A8FF3D32EE2B}"/>
                  </a:ext>
                  <a:ext uri="{C183D7F6-B498-43B3-948B-1728B52AA6E4}">
                    <adec:decorative xmlns:adec="http://schemas.microsoft.com/office/drawing/2017/decorative" val="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4117653" y="4252875"/>
                <a:ext cx="457200" cy="457200"/>
              </a:xfrm>
              <a:prstGeom prst="rect">
                <a:avLst/>
              </a:prstGeom>
            </p:spPr>
          </p:pic>
          <p:sp>
            <p:nvSpPr>
              <p:cNvPr id="34" name="Rectangle 33">
                <a:extLst>
                  <a:ext uri="{FF2B5EF4-FFF2-40B4-BE49-F238E27FC236}">
                    <a16:creationId xmlns:a16="http://schemas.microsoft.com/office/drawing/2014/main" id="{C9831C5A-E01F-42C3-A193-2A8A460041B9}"/>
                  </a:ext>
                  <a:ext uri="{C183D7F6-B498-43B3-948B-1728B52AA6E4}">
                    <adec:decorative xmlns:adec="http://schemas.microsoft.com/office/drawing/2017/decorative" val="1"/>
                  </a:ext>
                </a:extLst>
              </p:cNvPr>
              <p:cNvSpPr/>
              <p:nvPr/>
            </p:nvSpPr>
            <p:spPr>
              <a:xfrm>
                <a:off x="4117653" y="4252875"/>
                <a:ext cx="4114800" cy="2103120"/>
              </a:xfrm>
              <a:prstGeom prst="rect">
                <a:avLst/>
              </a:prstGeom>
              <a:noFill/>
              <a:ln w="12700" cap="flat" cmpd="sng" algn="ctr">
                <a:solidFill>
                  <a:srgbClr val="232F3D"/>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w="0"/>
                    <a:solidFill>
                      <a:sysClr val="windowText" lastClr="000000"/>
                    </a:solidFill>
                    <a:effectLst/>
                    <a:uLnTx/>
                    <a:uFillTx/>
                    <a:latin typeface="Arial" panose="020B0604020202020204"/>
                    <a:ea typeface="+mn-ea"/>
                    <a:cs typeface="+mn-cs"/>
                  </a:rPr>
                  <a:t> AWS Cloud</a:t>
                </a:r>
              </a:p>
            </p:txBody>
          </p:sp>
        </p:grpSp>
      </p:grpSp>
      <p:grpSp>
        <p:nvGrpSpPr>
          <p:cNvPr id="29" name="Group 28" descr="applications on amazon ec2 in aws cloud.">
            <a:extLst>
              <a:ext uri="{FF2B5EF4-FFF2-40B4-BE49-F238E27FC236}">
                <a16:creationId xmlns:a16="http://schemas.microsoft.com/office/drawing/2014/main" id="{BE0F9F1A-2BE0-47CE-94DD-C89A62C41A0A}"/>
              </a:ext>
            </a:extLst>
          </p:cNvPr>
          <p:cNvGrpSpPr/>
          <p:nvPr/>
        </p:nvGrpSpPr>
        <p:grpSpPr>
          <a:xfrm>
            <a:off x="8239704" y="1558939"/>
            <a:ext cx="3333436" cy="1645920"/>
            <a:chOff x="8239704" y="1558939"/>
            <a:chExt cx="3333436" cy="1645920"/>
          </a:xfrm>
        </p:grpSpPr>
        <p:sp>
          <p:nvSpPr>
            <p:cNvPr id="16" name="TextBox 15">
              <a:extLst>
                <a:ext uri="{FF2B5EF4-FFF2-40B4-BE49-F238E27FC236}">
                  <a16:creationId xmlns:a16="http://schemas.microsoft.com/office/drawing/2014/main" id="{77A35B12-DC22-4100-AADA-6BC74206D2DF}"/>
                </a:ext>
              </a:extLst>
            </p:cNvPr>
            <p:cNvSpPr txBox="1"/>
            <p:nvPr/>
          </p:nvSpPr>
          <p:spPr>
            <a:xfrm>
              <a:off x="10059835" y="2811496"/>
              <a:ext cx="1513305" cy="307777"/>
            </a:xfrm>
            <a:prstGeom prst="rect">
              <a:avLst/>
            </a:prstGeom>
            <a:noFill/>
          </p:spPr>
          <p:txBody>
            <a:bodyPr wrap="square" rtlCol="0">
              <a:spAutoFit/>
            </a:bodyPr>
            <a:lstStyle/>
            <a:p>
              <a:pPr algn="ctr"/>
              <a:r>
                <a:rPr lang="en-US" sz="1400" dirty="0"/>
                <a:t>Amazon EC2</a:t>
              </a:r>
            </a:p>
          </p:txBody>
        </p:sp>
        <p:sp>
          <p:nvSpPr>
            <p:cNvPr id="20" name="TextBox 19">
              <a:extLst>
                <a:ext uri="{FF2B5EF4-FFF2-40B4-BE49-F238E27FC236}">
                  <a16:creationId xmlns:a16="http://schemas.microsoft.com/office/drawing/2014/main" id="{CBEDC2A5-F818-45F0-80F8-9C825C4447DA}"/>
                </a:ext>
              </a:extLst>
            </p:cNvPr>
            <p:cNvSpPr txBox="1"/>
            <p:nvPr/>
          </p:nvSpPr>
          <p:spPr>
            <a:xfrm>
              <a:off x="8239704" y="2630559"/>
              <a:ext cx="2301904" cy="523220"/>
            </a:xfrm>
            <a:prstGeom prst="rect">
              <a:avLst/>
            </a:prstGeom>
            <a:noFill/>
          </p:spPr>
          <p:txBody>
            <a:bodyPr wrap="square" rtlCol="0">
              <a:spAutoFit/>
            </a:bodyPr>
            <a:lstStyle/>
            <a:p>
              <a:pPr algn="ctr"/>
              <a:r>
                <a:rPr lang="en-US" sz="1400" dirty="0"/>
                <a:t>Your Applications on</a:t>
              </a:r>
            </a:p>
            <a:p>
              <a:pPr algn="ctr"/>
              <a:r>
                <a:rPr lang="en-US" sz="1400" dirty="0"/>
                <a:t>Amazon EC2</a:t>
              </a:r>
            </a:p>
          </p:txBody>
        </p:sp>
        <p:pic>
          <p:nvPicPr>
            <p:cNvPr id="17" name="Graphic 16">
              <a:extLst>
                <a:ext uri="{FF2B5EF4-FFF2-40B4-BE49-F238E27FC236}">
                  <a16:creationId xmlns:a16="http://schemas.microsoft.com/office/drawing/2014/main" id="{E905F425-B668-48DF-AEEB-5F7D4E519875}"/>
                </a:ext>
                <a:ext uri="{C183D7F6-B498-43B3-948B-1728B52AA6E4}">
                  <adec:decorative xmlns:adec="http://schemas.microsoft.com/office/drawing/2017/decorative" val="1"/>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0460887" y="1990678"/>
              <a:ext cx="711200" cy="711200"/>
            </a:xfrm>
            <a:prstGeom prst="rect">
              <a:avLst/>
            </a:prstGeom>
          </p:spPr>
        </p:pic>
        <p:pic>
          <p:nvPicPr>
            <p:cNvPr id="21" name="Graphic 20">
              <a:extLst>
                <a:ext uri="{FF2B5EF4-FFF2-40B4-BE49-F238E27FC236}">
                  <a16:creationId xmlns:a16="http://schemas.microsoft.com/office/drawing/2014/main" id="{359B1FB6-B545-4823-8E83-67C7656D0535}"/>
                </a:ext>
                <a:ext uri="{C183D7F6-B498-43B3-948B-1728B52AA6E4}">
                  <adec:decorative xmlns:adec="http://schemas.microsoft.com/office/drawing/2017/decorative" val="1"/>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9020416" y="2213221"/>
              <a:ext cx="469900" cy="469900"/>
            </a:xfrm>
            <a:prstGeom prst="rect">
              <a:avLst/>
            </a:prstGeom>
          </p:spPr>
        </p:pic>
        <p:pic>
          <p:nvPicPr>
            <p:cNvPr id="22" name="Graphic 21">
              <a:extLst>
                <a:ext uri="{FF2B5EF4-FFF2-40B4-BE49-F238E27FC236}">
                  <a16:creationId xmlns:a16="http://schemas.microsoft.com/office/drawing/2014/main" id="{A09867A7-2E5A-449B-8026-71F001F9B64B}"/>
                </a:ext>
                <a:ext uri="{C183D7F6-B498-43B3-948B-1728B52AA6E4}">
                  <adec:decorative xmlns:adec="http://schemas.microsoft.com/office/drawing/2017/decorative" val="1"/>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9363316" y="2203696"/>
              <a:ext cx="469900" cy="469900"/>
            </a:xfrm>
            <a:prstGeom prst="rect">
              <a:avLst/>
            </a:prstGeom>
          </p:spPr>
        </p:pic>
        <p:pic>
          <p:nvPicPr>
            <p:cNvPr id="23" name="Graphic 22">
              <a:extLst>
                <a:ext uri="{FF2B5EF4-FFF2-40B4-BE49-F238E27FC236}">
                  <a16:creationId xmlns:a16="http://schemas.microsoft.com/office/drawing/2014/main" id="{20EE6653-0E06-4D6A-A2F9-66B03D2D51C9}"/>
                </a:ext>
                <a:ext uri="{C183D7F6-B498-43B3-948B-1728B52AA6E4}">
                  <adec:decorative xmlns:adec="http://schemas.microsoft.com/office/drawing/2017/decorative" val="1"/>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8639416" y="2203696"/>
              <a:ext cx="469900" cy="469900"/>
            </a:xfrm>
            <a:prstGeom prst="rect">
              <a:avLst/>
            </a:prstGeom>
          </p:spPr>
        </p:pic>
        <p:grpSp>
          <p:nvGrpSpPr>
            <p:cNvPr id="25" name="Group 24" descr="aws cloud.">
              <a:extLst>
                <a:ext uri="{FF2B5EF4-FFF2-40B4-BE49-F238E27FC236}">
                  <a16:creationId xmlns:a16="http://schemas.microsoft.com/office/drawing/2014/main" id="{76C7D874-227E-43F9-95F5-B8826CAEE9CC}"/>
                </a:ext>
              </a:extLst>
            </p:cNvPr>
            <p:cNvGrpSpPr/>
            <p:nvPr/>
          </p:nvGrpSpPr>
          <p:grpSpPr>
            <a:xfrm>
              <a:off x="8500986" y="1558939"/>
              <a:ext cx="2926080" cy="1645920"/>
              <a:chOff x="7540866" y="1558939"/>
              <a:chExt cx="2926080" cy="1645920"/>
            </a:xfrm>
          </p:grpSpPr>
          <p:pic>
            <p:nvPicPr>
              <p:cNvPr id="39" name="Graphic 38">
                <a:extLst>
                  <a:ext uri="{FF2B5EF4-FFF2-40B4-BE49-F238E27FC236}">
                    <a16:creationId xmlns:a16="http://schemas.microsoft.com/office/drawing/2014/main" id="{E77C97A5-E3ED-4C1B-8D77-D11876CE3AE3}"/>
                  </a:ext>
                  <a:ext uri="{C183D7F6-B498-43B3-948B-1728B52AA6E4}">
                    <adec:decorative xmlns:adec="http://schemas.microsoft.com/office/drawing/2017/decorative" val="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540866" y="1558939"/>
                <a:ext cx="457200" cy="457200"/>
              </a:xfrm>
              <a:prstGeom prst="rect">
                <a:avLst/>
              </a:prstGeom>
            </p:spPr>
          </p:pic>
          <p:sp>
            <p:nvSpPr>
              <p:cNvPr id="40" name="Rectangle 39">
                <a:extLst>
                  <a:ext uri="{FF2B5EF4-FFF2-40B4-BE49-F238E27FC236}">
                    <a16:creationId xmlns:a16="http://schemas.microsoft.com/office/drawing/2014/main" id="{C951E8DF-248E-41F7-A9B7-D4BBCAA82212}"/>
                  </a:ext>
                  <a:ext uri="{C183D7F6-B498-43B3-948B-1728B52AA6E4}">
                    <adec:decorative xmlns:adec="http://schemas.microsoft.com/office/drawing/2017/decorative" val="1"/>
                  </a:ext>
                </a:extLst>
              </p:cNvPr>
              <p:cNvSpPr/>
              <p:nvPr/>
            </p:nvSpPr>
            <p:spPr>
              <a:xfrm>
                <a:off x="7540866" y="1558939"/>
                <a:ext cx="2926080" cy="1645920"/>
              </a:xfrm>
              <a:prstGeom prst="rect">
                <a:avLst/>
              </a:prstGeom>
              <a:noFill/>
              <a:ln w="12700" cap="flat" cmpd="sng" algn="ctr">
                <a:solidFill>
                  <a:srgbClr val="232F3D"/>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w="0"/>
                    <a:solidFill>
                      <a:sysClr val="windowText" lastClr="000000"/>
                    </a:solidFill>
                    <a:effectLst/>
                    <a:uLnTx/>
                    <a:uFillTx/>
                    <a:latin typeface="Arial" panose="020B0604020202020204"/>
                    <a:ea typeface="+mn-ea"/>
                    <a:cs typeface="+mn-cs"/>
                  </a:rPr>
                  <a:t> AWS Cloud</a:t>
                </a:r>
              </a:p>
            </p:txBody>
          </p:sp>
        </p:grpSp>
      </p:grpSp>
      <p:cxnSp>
        <p:nvCxnSpPr>
          <p:cNvPr id="32" name="Straight Arrow Connector 31" descr="left arrow from applications on ec2 to https lock.">
            <a:extLst>
              <a:ext uri="{FF2B5EF4-FFF2-40B4-BE49-F238E27FC236}">
                <a16:creationId xmlns:a16="http://schemas.microsoft.com/office/drawing/2014/main" id="{39B6A009-5896-49B0-B2E3-0B31B09DD2A3}"/>
              </a:ext>
              <a:ext uri="{C183D7F6-B498-43B3-948B-1728B52AA6E4}">
                <adec:decorative xmlns:adec="http://schemas.microsoft.com/office/drawing/2017/decorative" val="0"/>
              </a:ext>
            </a:extLst>
          </p:cNvPr>
          <p:cNvCxnSpPr>
            <a:cxnSpLocks/>
          </p:cNvCxnSpPr>
          <p:nvPr/>
        </p:nvCxnSpPr>
        <p:spPr>
          <a:xfrm flipH="1">
            <a:off x="6295930" y="2238622"/>
            <a:ext cx="1828800" cy="0"/>
          </a:xfrm>
          <a:prstGeom prst="straightConnector1">
            <a:avLst/>
          </a:prstGeom>
          <a:ln w="12700">
            <a:solidFill>
              <a:srgbClr val="545B6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0F262282-1CA2-4239-9D62-6603BB3A3ED6}"/>
              </a:ext>
            </a:extLst>
          </p:cNvPr>
          <p:cNvSpPr txBox="1"/>
          <p:nvPr/>
        </p:nvSpPr>
        <p:spPr>
          <a:xfrm>
            <a:off x="1506494" y="4758420"/>
            <a:ext cx="1744388" cy="584775"/>
          </a:xfrm>
          <a:prstGeom prst="rect">
            <a:avLst/>
          </a:prstGeom>
          <a:noFill/>
        </p:spPr>
        <p:txBody>
          <a:bodyPr wrap="non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Data is encrypted</a:t>
            </a:r>
            <a:b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by default</a:t>
            </a:r>
          </a:p>
        </p:txBody>
      </p:sp>
      <p:cxnSp>
        <p:nvCxnSpPr>
          <p:cNvPr id="37" name="Straight Arrow Connector 36">
            <a:extLst>
              <a:ext uri="{FF2B5EF4-FFF2-40B4-BE49-F238E27FC236}">
                <a16:creationId xmlns:a16="http://schemas.microsoft.com/office/drawing/2014/main" id="{08FFD8CE-3168-456E-B3B3-ADE47B27C667}"/>
              </a:ext>
              <a:ext uri="{C183D7F6-B498-43B3-948B-1728B52AA6E4}">
                <adec:decorative xmlns:adec="http://schemas.microsoft.com/office/drawing/2017/decorative" val="1"/>
              </a:ext>
            </a:extLst>
          </p:cNvPr>
          <p:cNvCxnSpPr>
            <a:cxnSpLocks/>
            <a:stCxn id="36" idx="3"/>
            <a:endCxn id="7" idx="1"/>
          </p:cNvCxnSpPr>
          <p:nvPr/>
        </p:nvCxnSpPr>
        <p:spPr>
          <a:xfrm>
            <a:off x="3250882" y="5050808"/>
            <a:ext cx="1229742" cy="287551"/>
          </a:xfrm>
          <a:prstGeom prst="straightConnector1">
            <a:avLst/>
          </a:prstGeom>
          <a:ln w="12700">
            <a:solidFill>
              <a:srgbClr val="545B64"/>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B87D30C7-4696-46E7-9252-783637C27862}"/>
              </a:ext>
            </a:extLst>
          </p:cNvPr>
          <p:cNvSpPr txBox="1"/>
          <p:nvPr/>
        </p:nvSpPr>
        <p:spPr>
          <a:xfrm>
            <a:off x="8505747" y="4758420"/>
            <a:ext cx="2821606" cy="584775"/>
          </a:xfrm>
          <a:prstGeom prst="rect">
            <a:avLst/>
          </a:prstGeom>
          <a:noFill/>
        </p:spPr>
        <p:txBody>
          <a:bodyPr wrap="non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Your application must</a:t>
            </a:r>
            <a:b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enable server-side encryption</a:t>
            </a:r>
          </a:p>
        </p:txBody>
      </p:sp>
      <p:cxnSp>
        <p:nvCxnSpPr>
          <p:cNvPr id="43" name="Straight Arrow Connector 42">
            <a:extLst>
              <a:ext uri="{FF2B5EF4-FFF2-40B4-BE49-F238E27FC236}">
                <a16:creationId xmlns:a16="http://schemas.microsoft.com/office/drawing/2014/main" id="{0B6E9F64-DF8A-4168-A1AA-AB00D8C9B670}"/>
              </a:ext>
              <a:ext uri="{C183D7F6-B498-43B3-948B-1728B52AA6E4}">
                <adec:decorative xmlns:adec="http://schemas.microsoft.com/office/drawing/2017/decorative" val="1"/>
              </a:ext>
            </a:extLst>
          </p:cNvPr>
          <p:cNvCxnSpPr>
            <a:cxnSpLocks/>
            <a:stCxn id="10" idx="3"/>
            <a:endCxn id="42" idx="1"/>
          </p:cNvCxnSpPr>
          <p:nvPr/>
        </p:nvCxnSpPr>
        <p:spPr>
          <a:xfrm flipV="1">
            <a:off x="7278377" y="5050808"/>
            <a:ext cx="1227370" cy="287551"/>
          </a:xfrm>
          <a:prstGeom prst="straightConnector1">
            <a:avLst/>
          </a:prstGeom>
          <a:ln w="12700">
            <a:solidFill>
              <a:srgbClr val="545B64"/>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3" name="Footer Placeholder 2">
            <a:extLst>
              <a:ext uri="{FF2B5EF4-FFF2-40B4-BE49-F238E27FC236}">
                <a16:creationId xmlns:a16="http://schemas.microsoft.com/office/drawing/2014/main" id="{E5557708-9CAC-4DE1-8746-E39258501902}"/>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5" name="Slide Number Placeholder 4">
            <a:extLs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24</a:t>
            </a:fld>
            <a:endParaRPr lang="en-US" dirty="0"/>
          </a:p>
        </p:txBody>
      </p:sp>
    </p:spTree>
    <p:custDataLst>
      <p:tags r:id="rId1"/>
    </p:custDataLst>
    <p:extLst>
      <p:ext uri="{BB962C8B-B14F-4D97-AF65-F5344CB8AC3E}">
        <p14:creationId xmlns:p14="http://schemas.microsoft.com/office/powerpoint/2010/main" val="6809100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Security with Amazon S3 Glacier</a:t>
            </a:r>
          </a:p>
        </p:txBody>
      </p:sp>
      <p:pic>
        <p:nvPicPr>
          <p:cNvPr id="14" name="Graphic 13" descr="Amazon Glacier.">
            <a:extLst>
              <a:ext uri="{FF2B5EF4-FFF2-40B4-BE49-F238E27FC236}">
                <a16:creationId xmlns:a16="http://schemas.microsoft.com/office/drawing/2014/main" id="{D14B92AA-40ED-4A19-ABEB-41595998F24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003456" y="2338926"/>
            <a:ext cx="1648948" cy="1648948"/>
          </a:xfrm>
          <a:prstGeom prst="rect">
            <a:avLst/>
          </a:prstGeom>
        </p:spPr>
      </p:pic>
      <p:sp>
        <p:nvSpPr>
          <p:cNvPr id="9" name="TextBox 8">
            <a:extLst>
              <a:ext uri="{FF2B5EF4-FFF2-40B4-BE49-F238E27FC236}">
                <a16:creationId xmlns:a16="http://schemas.microsoft.com/office/drawing/2014/main" id="{FAD0609A-8690-3D4F-8240-260317C3390A}"/>
              </a:ext>
            </a:extLst>
          </p:cNvPr>
          <p:cNvSpPr txBox="1"/>
          <p:nvPr/>
        </p:nvSpPr>
        <p:spPr>
          <a:xfrm>
            <a:off x="1990648" y="4519074"/>
            <a:ext cx="1741122" cy="861774"/>
          </a:xfrm>
          <a:prstGeom prst="rect">
            <a:avLst/>
          </a:prstGeom>
          <a:noFill/>
        </p:spPr>
        <p:txBody>
          <a:bodyPr wrap="square" lIns="0" tIns="0" rIns="0" bIns="0" rtlCol="0" anchor="ctr">
            <a:spAutoFit/>
          </a:bodyPr>
          <a:lstStyle/>
          <a:p>
            <a:pPr algn="ctr"/>
            <a:r>
              <a:rPr lang="en-US" sz="2800" b="1" dirty="0">
                <a:latin typeface="Amazon Ember" panose="020B0603020204020204" pitchFamily="34" charset="0"/>
                <a:ea typeface="Amazon Ember" panose="020B0603020204020204" pitchFamily="34" charset="0"/>
                <a:cs typeface="Amazon Ember" panose="020B0603020204020204" pitchFamily="34" charset="0"/>
              </a:rPr>
              <a:t>Amazon S3 Glacier</a:t>
            </a:r>
          </a:p>
        </p:txBody>
      </p:sp>
      <p:pic>
        <p:nvPicPr>
          <p:cNvPr id="4" name="Picture 3" descr="three forms of security: IAM, encryption, and encryption keys.">
            <a:extLst>
              <a:ext uri="{FF2B5EF4-FFF2-40B4-BE49-F238E27FC236}">
                <a16:creationId xmlns:a16="http://schemas.microsoft.com/office/drawing/2014/main" id="{374CF1E2-B394-8A4C-B580-FC4B8478BA6C}"/>
              </a:ext>
            </a:extLst>
          </p:cNvPr>
          <p:cNvPicPr>
            <a:picLocks noChangeAspect="1"/>
          </p:cNvPicPr>
          <p:nvPr/>
        </p:nvPicPr>
        <p:blipFill>
          <a:blip r:embed="rId6"/>
          <a:stretch>
            <a:fillRect/>
          </a:stretch>
        </p:blipFill>
        <p:spPr>
          <a:xfrm>
            <a:off x="5575456" y="1543049"/>
            <a:ext cx="2151101" cy="4943475"/>
          </a:xfrm>
          <a:prstGeom prst="rect">
            <a:avLst/>
          </a:prstGeom>
        </p:spPr>
      </p:pic>
      <p:sp>
        <p:nvSpPr>
          <p:cNvPr id="10" name="TextBox 9">
            <a:extLst>
              <a:ext uri="{FF2B5EF4-FFF2-40B4-BE49-F238E27FC236}">
                <a16:creationId xmlns:a16="http://schemas.microsoft.com/office/drawing/2014/main" id="{0DEC45E3-5142-D944-A91D-8EA95C58A175}"/>
              </a:ext>
            </a:extLst>
          </p:cNvPr>
          <p:cNvSpPr txBox="1"/>
          <p:nvPr/>
        </p:nvSpPr>
        <p:spPr>
          <a:xfrm>
            <a:off x="7840629" y="1991428"/>
            <a:ext cx="3513398" cy="861774"/>
          </a:xfrm>
          <a:prstGeom prst="rect">
            <a:avLst/>
          </a:prstGeom>
          <a:noFill/>
        </p:spPr>
        <p:txBody>
          <a:bodyPr wrap="square" lIns="0" tIns="0" rIns="0" bIns="0" rtlCol="0" anchor="ctr">
            <a:spAutoFit/>
          </a:bodyPr>
          <a:lstStyle/>
          <a:p>
            <a:pPr algn="ctr"/>
            <a:r>
              <a:rPr lang="en-US" sz="2800" b="1" dirty="0">
                <a:latin typeface="Amazon Ember" panose="020B0603020204020204" pitchFamily="34" charset="0"/>
                <a:ea typeface="Amazon Ember" panose="020B0603020204020204" pitchFamily="34" charset="0"/>
                <a:cs typeface="Amazon Ember" panose="020B0603020204020204" pitchFamily="34" charset="0"/>
              </a:rPr>
              <a:t>Control access with </a:t>
            </a:r>
            <a:r>
              <a:rPr lang="en-US" sz="2800" b="1" dirty="0">
                <a:solidFill>
                  <a:schemeClr val="accent6"/>
                </a:solidFill>
                <a:latin typeface="Amazon Ember" panose="020B0603020204020204" pitchFamily="34" charset="0"/>
                <a:ea typeface="Amazon Ember" panose="020B0603020204020204" pitchFamily="34" charset="0"/>
                <a:cs typeface="Amazon Ember" panose="020B0603020204020204" pitchFamily="34" charset="0"/>
              </a:rPr>
              <a:t>IAM</a:t>
            </a:r>
          </a:p>
        </p:txBody>
      </p:sp>
      <p:sp>
        <p:nvSpPr>
          <p:cNvPr id="11" name="TextBox 10">
            <a:extLst>
              <a:ext uri="{FF2B5EF4-FFF2-40B4-BE49-F238E27FC236}">
                <a16:creationId xmlns:a16="http://schemas.microsoft.com/office/drawing/2014/main" id="{608648EB-8180-EE4B-91B3-A4CCABD89030}"/>
              </a:ext>
            </a:extLst>
          </p:cNvPr>
          <p:cNvSpPr txBox="1"/>
          <p:nvPr/>
        </p:nvSpPr>
        <p:spPr>
          <a:xfrm>
            <a:off x="7688457" y="3583899"/>
            <a:ext cx="4112116" cy="861774"/>
          </a:xfrm>
          <a:prstGeom prst="rect">
            <a:avLst/>
          </a:prstGeom>
          <a:noFill/>
        </p:spPr>
        <p:txBody>
          <a:bodyPr wrap="square" lIns="0" tIns="0" rIns="0" bIns="0" rtlCol="0" anchor="ctr">
            <a:spAutoFit/>
          </a:bodyPr>
          <a:lstStyle/>
          <a:p>
            <a:pPr algn="ctr"/>
            <a:r>
              <a:rPr lang="en-US" sz="2800" b="1" dirty="0">
                <a:latin typeface="Amazon Ember" panose="020B0603020204020204" pitchFamily="34" charset="0"/>
                <a:ea typeface="Amazon Ember" panose="020B0603020204020204" pitchFamily="34" charset="0"/>
                <a:cs typeface="Amazon Ember" panose="020B0603020204020204" pitchFamily="34" charset="0"/>
              </a:rPr>
              <a:t>Amazon S3 Glacier encrypts your data with </a:t>
            </a:r>
            <a:r>
              <a:rPr lang="en-US" sz="2800" b="1" dirty="0">
                <a:solidFill>
                  <a:schemeClr val="accent6"/>
                </a:solidFill>
                <a:latin typeface="Amazon Ember" panose="020B0603020204020204" pitchFamily="34" charset="0"/>
                <a:ea typeface="Amazon Ember" panose="020B0603020204020204" pitchFamily="34" charset="0"/>
                <a:cs typeface="Amazon Ember" panose="020B0603020204020204" pitchFamily="34" charset="0"/>
              </a:rPr>
              <a:t>AES-256</a:t>
            </a:r>
          </a:p>
        </p:txBody>
      </p:sp>
      <p:sp>
        <p:nvSpPr>
          <p:cNvPr id="12" name="TextBox 11">
            <a:extLst>
              <a:ext uri="{FF2B5EF4-FFF2-40B4-BE49-F238E27FC236}">
                <a16:creationId xmlns:a16="http://schemas.microsoft.com/office/drawing/2014/main" id="{55E614E6-425B-8F4A-8E0D-6F17900491A1}"/>
              </a:ext>
            </a:extLst>
          </p:cNvPr>
          <p:cNvSpPr txBox="1"/>
          <p:nvPr/>
        </p:nvSpPr>
        <p:spPr>
          <a:xfrm>
            <a:off x="7688457" y="5279349"/>
            <a:ext cx="4258606" cy="861774"/>
          </a:xfrm>
          <a:prstGeom prst="rect">
            <a:avLst/>
          </a:prstGeom>
          <a:noFill/>
        </p:spPr>
        <p:txBody>
          <a:bodyPr wrap="square" lIns="0" tIns="0" rIns="0" bIns="0" rtlCol="0" anchor="ctr">
            <a:spAutoFit/>
          </a:bodyPr>
          <a:lstStyle/>
          <a:p>
            <a:pPr algn="ctr"/>
            <a:r>
              <a:rPr lang="en-US" sz="2800" b="1" dirty="0">
                <a:latin typeface="Amazon Ember" panose="020B0603020204020204" pitchFamily="34" charset="0"/>
                <a:ea typeface="Amazon Ember" panose="020B0603020204020204" pitchFamily="34" charset="0"/>
                <a:cs typeface="Amazon Ember" panose="020B0603020204020204" pitchFamily="34" charset="0"/>
              </a:rPr>
              <a:t>Amazon S3 Glacier manages your </a:t>
            </a:r>
            <a:r>
              <a:rPr lang="en-US" sz="2800" b="1" dirty="0">
                <a:solidFill>
                  <a:schemeClr val="accent6"/>
                </a:solidFill>
                <a:latin typeface="Amazon Ember" panose="020B0603020204020204" pitchFamily="34" charset="0"/>
                <a:ea typeface="Amazon Ember" panose="020B0603020204020204" pitchFamily="34" charset="0"/>
                <a:cs typeface="Amazon Ember" panose="020B0603020204020204" pitchFamily="34" charset="0"/>
              </a:rPr>
              <a:t>keys</a:t>
            </a:r>
            <a:r>
              <a:rPr lang="en-US" sz="2800" b="1" dirty="0">
                <a:latin typeface="Amazon Ember" panose="020B0603020204020204" pitchFamily="34" charset="0"/>
                <a:ea typeface="Amazon Ember" panose="020B0603020204020204" pitchFamily="34" charset="0"/>
                <a:cs typeface="Amazon Ember" panose="020B0603020204020204" pitchFamily="34" charset="0"/>
              </a:rPr>
              <a:t> for you</a:t>
            </a:r>
            <a:endParaRPr lang="en-US" sz="2800" b="1" dirty="0">
              <a:solidFill>
                <a:schemeClr val="accent2"/>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3" name="Footer Placeholder 2">
            <a:extLst>
              <a:ext uri="{FF2B5EF4-FFF2-40B4-BE49-F238E27FC236}">
                <a16:creationId xmlns:a16="http://schemas.microsoft.com/office/drawing/2014/main" id="{1AEE8DDF-A3A3-42D8-BF2C-4AEE7D5626BD}"/>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6" name="Slide Number Placeholder 5">
            <a:extLs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25</a:t>
            </a:fld>
            <a:endParaRPr lang="en-US" dirty="0"/>
          </a:p>
        </p:txBody>
      </p:sp>
    </p:spTree>
    <p:custDataLst>
      <p:tags r:id="rId1"/>
    </p:custDataLst>
    <p:extLst>
      <p:ext uri="{BB962C8B-B14F-4D97-AF65-F5344CB8AC3E}">
        <p14:creationId xmlns:p14="http://schemas.microsoft.com/office/powerpoint/2010/main" val="23438728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A9215D-56A1-C14C-8D1D-ECD06964D449}"/>
              </a:ext>
            </a:extLst>
          </p:cNvPr>
          <p:cNvSpPr>
            <a:spLocks noGrp="1"/>
          </p:cNvSpPr>
          <p:nvPr>
            <p:ph type="title"/>
          </p:nvPr>
        </p:nvSpPr>
        <p:spPr/>
        <p:txBody>
          <a:bodyPr/>
          <a:lstStyle/>
          <a:p>
            <a:r>
              <a:rPr lang="en-US" dirty="0"/>
              <a:t>Section 4 key takeaways</a:t>
            </a:r>
          </a:p>
        </p:txBody>
      </p:sp>
      <p:pic>
        <p:nvPicPr>
          <p:cNvPr id="6" name="Picture Placeholder 6">
            <a:extLst>
              <a:ext uri="{FF2B5EF4-FFF2-40B4-BE49-F238E27FC236}">
                <a16:creationId xmlns:a16="http://schemas.microsoft.com/office/drawing/2014/main" id="{DF245F4B-F83C-4547-948B-29463175E4C7}"/>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val="0"/>
              </a:ext>
            </a:extLst>
          </a:blip>
          <a:srcRect l="4146" r="4146"/>
          <a:stretch>
            <a:fillRect/>
          </a:stretch>
        </p:blipFill>
        <p:spPr>
          <a:xfrm>
            <a:off x="597222" y="2770357"/>
            <a:ext cx="3931314" cy="3104201"/>
          </a:xfrm>
          <a:prstGeom prst="rect">
            <a:avLst/>
          </a:prstGeom>
        </p:spPr>
      </p:pic>
      <p:sp>
        <p:nvSpPr>
          <p:cNvPr id="5" name="Content Placeholder 4">
            <a:extLst>
              <a:ext uri="{FF2B5EF4-FFF2-40B4-BE49-F238E27FC236}">
                <a16:creationId xmlns:a16="http://schemas.microsoft.com/office/drawing/2014/main" id="{5DED86B2-95F3-E144-93EC-D7312615DDBA}"/>
              </a:ext>
            </a:extLst>
          </p:cNvPr>
          <p:cNvSpPr>
            <a:spLocks noGrp="1"/>
          </p:cNvSpPr>
          <p:nvPr>
            <p:ph idx="16"/>
          </p:nvPr>
        </p:nvSpPr>
        <p:spPr/>
        <p:txBody>
          <a:bodyPr/>
          <a:lstStyle/>
          <a:p>
            <a:r>
              <a:rPr lang="en-US" dirty="0"/>
              <a:t>Amazon S3 Glacier is a data archiving service that is designed for security, durability, and an extremely low cost.</a:t>
            </a:r>
          </a:p>
          <a:p>
            <a:r>
              <a:rPr lang="en-US" dirty="0"/>
              <a:t>Amazon S3 Glacier pricing is based on Region.</a:t>
            </a:r>
          </a:p>
          <a:p>
            <a:r>
              <a:rPr lang="en-US" dirty="0"/>
              <a:t>Its extremely low-cost design works well for long-term archiving. </a:t>
            </a:r>
          </a:p>
          <a:p>
            <a:r>
              <a:rPr lang="en-US" dirty="0"/>
              <a:t>The service is designed to provide 11 9s of durability for objects.</a:t>
            </a:r>
          </a:p>
        </p:txBody>
      </p:sp>
      <p:sp>
        <p:nvSpPr>
          <p:cNvPr id="7" name="Slide Number Placeholder 6">
            <a:extLst>
              <a:ext uri="{C183D7F6-B498-43B3-948B-1728B52AA6E4}">
                <adec:decorative xmlns:adec="http://schemas.microsoft.com/office/drawing/2017/decorative" val="1"/>
              </a:ext>
            </a:extLst>
          </p:cNvPr>
          <p:cNvSpPr>
            <a:spLocks noGrp="1"/>
          </p:cNvSpPr>
          <p:nvPr>
            <p:ph type="sldNum" sz="quarter" idx="10"/>
          </p:nvPr>
        </p:nvSpPr>
        <p:spPr/>
        <p:txBody>
          <a:bodyPr/>
          <a:lstStyle/>
          <a:p>
            <a:fld id="{B6A95138-A96E-2F42-A959-2EFD44FE4AB7}" type="slidenum">
              <a:rPr lang="en-US" smtClean="0"/>
              <a:pPr/>
              <a:t>26</a:t>
            </a:fld>
            <a:endParaRPr lang="en-US" dirty="0"/>
          </a:p>
        </p:txBody>
      </p:sp>
      <p:sp>
        <p:nvSpPr>
          <p:cNvPr id="2" name="Footer Placeholder 1">
            <a:extLst>
              <a:ext uri="{FF2B5EF4-FFF2-40B4-BE49-F238E27FC236}">
                <a16:creationId xmlns:a16="http://schemas.microsoft.com/office/drawing/2014/main" id="{161F0458-3057-6C4E-AA8A-F09A50D08BCB}"/>
              </a:ext>
              <a:ext uri="{C183D7F6-B498-43B3-948B-1728B52AA6E4}">
                <adec:decorative xmlns:adec="http://schemas.microsoft.com/office/drawing/2017/decorative" val="1"/>
              </a:ext>
            </a:extLst>
          </p:cNvPr>
          <p:cNvSpPr>
            <a:spLocks noGrp="1"/>
          </p:cNvSpPr>
          <p:nvPr>
            <p:ph type="ftr" sz="quarter" idx="11"/>
          </p:nvPr>
        </p:nvSpPr>
        <p:spPr/>
        <p:txBody>
          <a:bodyPr/>
          <a:lstStyle/>
          <a:p>
            <a:r>
              <a:rPr lang="en-US" dirty="0"/>
              <a:t>© 2019 Amazon Web Services, Inc. or its Affiliates. All rights reserved.</a:t>
            </a:r>
          </a:p>
        </p:txBody>
      </p:sp>
    </p:spTree>
    <p:custDataLst>
      <p:tags r:id="rId1"/>
    </p:custDataLst>
    <p:extLst>
      <p:ext uri="{BB962C8B-B14F-4D97-AF65-F5344CB8AC3E}">
        <p14:creationId xmlns:p14="http://schemas.microsoft.com/office/powerpoint/2010/main" val="18930930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sz="3600" dirty="0"/>
              <a:t>Recorded demo:</a:t>
            </a:r>
            <a:br>
              <a:rPr lang="en-US" sz="3600" dirty="0"/>
            </a:br>
            <a:r>
              <a:rPr lang="en-US" sz="3600" dirty="0"/>
              <a:t>Amazon S3 Glacier</a:t>
            </a:r>
          </a:p>
        </p:txBody>
      </p:sp>
      <p:pic>
        <p:nvPicPr>
          <p:cNvPr id="4" name="Picture 3" descr="Amazon Glacier demonstration.">
            <a:hlinkClick r:id="rId4"/>
            <a:extLst>
              <a:ext uri="{FF2B5EF4-FFF2-40B4-BE49-F238E27FC236}">
                <a16:creationId xmlns:a16="http://schemas.microsoft.com/office/drawing/2014/main" id="{8AF20D12-508B-490F-9516-1A78806DDE10}"/>
              </a:ext>
            </a:extLst>
          </p:cNvPr>
          <p:cNvPicPr>
            <a:picLocks noChangeAspect="1"/>
          </p:cNvPicPr>
          <p:nvPr/>
        </p:nvPicPr>
        <p:blipFill>
          <a:blip r:embed="rId5"/>
          <a:stretch>
            <a:fillRect/>
          </a:stretch>
        </p:blipFill>
        <p:spPr>
          <a:xfrm>
            <a:off x="5246792" y="1587500"/>
            <a:ext cx="6766129" cy="3269824"/>
          </a:xfrm>
          <a:prstGeom prst="rect">
            <a:avLst/>
          </a:prstGeom>
        </p:spPr>
      </p:pic>
      <p:sp>
        <p:nvSpPr>
          <p:cNvPr id="6" name="Slide Number Placeholder 5">
            <a:extLst>
              <a:ext uri="{FF2B5EF4-FFF2-40B4-BE49-F238E27FC236}">
                <a16:creationId xmlns:a16="http://schemas.microsoft.com/office/drawing/2014/main" id="{E45F18BC-26B5-8144-8736-0B73EB5369EF}"/>
              </a:ext>
              <a:ext uri="{C183D7F6-B498-43B3-948B-1728B52AA6E4}">
                <adec:decorative xmlns:adec="http://schemas.microsoft.com/office/drawing/2017/decorative" val="1"/>
              </a:ext>
            </a:extLst>
          </p:cNvPr>
          <p:cNvSpPr>
            <a:spLocks noGrp="1"/>
          </p:cNvSpPr>
          <p:nvPr>
            <p:ph type="sldNum" sz="quarter" idx="10"/>
          </p:nvPr>
        </p:nvSpPr>
        <p:spPr/>
        <p:txBody>
          <a:bodyPr/>
          <a:lstStyle/>
          <a:p>
            <a:fld id="{B6A95138-A96E-2F42-A959-2EFD44FE4AB7}" type="slidenum">
              <a:rPr lang="en-US" smtClean="0"/>
              <a:pPr/>
              <a:t>27</a:t>
            </a:fld>
            <a:endParaRPr lang="en-US" dirty="0"/>
          </a:p>
        </p:txBody>
      </p:sp>
      <p:sp>
        <p:nvSpPr>
          <p:cNvPr id="5" name="Footer Placeholder 4">
            <a:extLst>
              <a:ext uri="{FF2B5EF4-FFF2-40B4-BE49-F238E27FC236}">
                <a16:creationId xmlns:a16="http://schemas.microsoft.com/office/drawing/2014/main" id="{E02AFD6E-C3E3-C544-8427-5B0745F2F707}"/>
              </a:ext>
              <a:ext uri="{C183D7F6-B498-43B3-948B-1728B52AA6E4}">
                <adec:decorative xmlns:adec="http://schemas.microsoft.com/office/drawing/2017/decorative" val="1"/>
              </a:ext>
            </a:extLst>
          </p:cNvPr>
          <p:cNvSpPr>
            <a:spLocks noGrp="1"/>
          </p:cNvSpPr>
          <p:nvPr>
            <p:ph type="ftr" sz="quarter" idx="11"/>
          </p:nvPr>
        </p:nvSpPr>
        <p:spPr/>
        <p:txBody>
          <a:bodyPr/>
          <a:lstStyle/>
          <a:p>
            <a:r>
              <a:rPr lang="en-US" dirty="0"/>
              <a:t>© 2019 Amazon Web Services, Inc. or its Affiliates. All rights reserved.</a:t>
            </a:r>
          </a:p>
        </p:txBody>
      </p:sp>
    </p:spTree>
    <p:custDataLst>
      <p:tags r:id="rId1"/>
    </p:custDataLst>
    <p:extLst>
      <p:ext uri="{BB962C8B-B14F-4D97-AF65-F5344CB8AC3E}">
        <p14:creationId xmlns:p14="http://schemas.microsoft.com/office/powerpoint/2010/main" val="7662160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7FB012-E14B-5F43-B605-4C7071827C78}"/>
              </a:ext>
            </a:extLst>
          </p:cNvPr>
          <p:cNvSpPr>
            <a:spLocks noGrp="1"/>
          </p:cNvSpPr>
          <p:nvPr>
            <p:ph type="title"/>
          </p:nvPr>
        </p:nvSpPr>
        <p:spPr/>
        <p:txBody>
          <a:bodyPr>
            <a:noAutofit/>
          </a:bodyPr>
          <a:lstStyle/>
          <a:p>
            <a:r>
              <a:rPr lang="en-US" sz="3200" dirty="0"/>
              <a:t>Activity: Storage Case Studies</a:t>
            </a:r>
          </a:p>
        </p:txBody>
      </p:sp>
      <p:sp>
        <p:nvSpPr>
          <p:cNvPr id="7" name="Footer Placeholder 1">
            <a:extLst>
              <a:ext uri="{FF2B5EF4-FFF2-40B4-BE49-F238E27FC236}">
                <a16:creationId xmlns:a16="http://schemas.microsoft.com/office/drawing/2014/main" id="{9817BB4C-EC5A-0447-8EAD-E767BB0AAE70}"/>
              </a:ext>
              <a:ext uri="{C183D7F6-B498-43B3-948B-1728B52AA6E4}">
                <adec:decorative xmlns:adec="http://schemas.microsoft.com/office/drawing/2017/decorative" val="0"/>
              </a:ext>
            </a:extLst>
          </p:cNvPr>
          <p:cNvSpPr txBox="1">
            <a:spLocks/>
          </p:cNvSpPr>
          <p:nvPr/>
        </p:nvSpPr>
        <p:spPr>
          <a:xfrm>
            <a:off x="5595257" y="5427435"/>
            <a:ext cx="1491344" cy="365125"/>
          </a:xfrm>
          <a:prstGeom prst="rect">
            <a:avLst/>
          </a:prstGeom>
        </p:spPr>
        <p:txBody>
          <a:bodyPr vert="horz" lIns="91440" tIns="45720" rIns="91440" bIns="45720" rtlCol="0" anchor="ctr"/>
          <a:lstStyle>
            <a:defPPr>
              <a:defRPr lang="en-US"/>
            </a:defPPr>
            <a:lvl1pPr marL="0" algn="r" defTabSz="914400" rtl="0" eaLnBrk="1" latinLnBrk="0" hangingPunct="1">
              <a:defRPr sz="900" b="0" i="0" kern="120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700" dirty="0"/>
              <a:t>Photo by Pixabay from Pexels.</a:t>
            </a:r>
          </a:p>
        </p:txBody>
      </p:sp>
      <p:sp>
        <p:nvSpPr>
          <p:cNvPr id="9" name="Footer Placeholder 1">
            <a:extLst>
              <a:ext uri="{FF2B5EF4-FFF2-40B4-BE49-F238E27FC236}">
                <a16:creationId xmlns:a16="http://schemas.microsoft.com/office/drawing/2014/main" id="{9817BB4C-EC5A-0447-8EAD-E767BB0AAE70}"/>
              </a:ext>
              <a:ext uri="{C183D7F6-B498-43B3-948B-1728B52AA6E4}">
                <adec:decorative xmlns:adec="http://schemas.microsoft.com/office/drawing/2017/decorative" val="0"/>
              </a:ext>
            </a:extLst>
          </p:cNvPr>
          <p:cNvSpPr txBox="1">
            <a:spLocks/>
          </p:cNvSpPr>
          <p:nvPr/>
        </p:nvSpPr>
        <p:spPr>
          <a:xfrm>
            <a:off x="5566349" y="5576559"/>
            <a:ext cx="4318965" cy="365125"/>
          </a:xfrm>
          <a:prstGeom prst="rect">
            <a:avLst/>
          </a:prstGeom>
        </p:spPr>
        <p:txBody>
          <a:bodyPr vert="horz" lIns="91440" tIns="45720" rIns="91440" bIns="4572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dirty="0">
                <a:solidFill>
                  <a:schemeClr val="accent2"/>
                </a:solidFill>
              </a:rPr>
              <a:t>Photo by </a:t>
            </a:r>
            <a:r>
              <a:rPr lang="en-US" sz="1600" dirty="0" err="1">
                <a:solidFill>
                  <a:schemeClr val="accent2"/>
                </a:solidFill>
              </a:rPr>
              <a:t>panumas</a:t>
            </a:r>
            <a:r>
              <a:rPr lang="en-US" sz="1600" dirty="0">
                <a:solidFill>
                  <a:schemeClr val="accent2"/>
                </a:solidFill>
              </a:rPr>
              <a:t> </a:t>
            </a:r>
            <a:r>
              <a:rPr lang="en-US" sz="1600" dirty="0" err="1">
                <a:solidFill>
                  <a:schemeClr val="accent2"/>
                </a:solidFill>
              </a:rPr>
              <a:t>nikhomkhai</a:t>
            </a:r>
            <a:r>
              <a:rPr lang="en-US" sz="1600" dirty="0">
                <a:solidFill>
                  <a:schemeClr val="accent2"/>
                </a:solidFill>
              </a:rPr>
              <a:t> from </a:t>
            </a:r>
            <a:r>
              <a:rPr lang="en-US" sz="1600" dirty="0" err="1">
                <a:solidFill>
                  <a:schemeClr val="accent2"/>
                </a:solidFill>
              </a:rPr>
              <a:t>Pexels</a:t>
            </a:r>
            <a:r>
              <a:rPr lang="en-US" sz="1600" dirty="0"/>
              <a:t>.</a:t>
            </a:r>
          </a:p>
        </p:txBody>
      </p:sp>
      <p:pic>
        <p:nvPicPr>
          <p:cNvPr id="6" name="Picture 5">
            <a:extLst>
              <a:ext uri="{FF2B5EF4-FFF2-40B4-BE49-F238E27FC236}">
                <a16:creationId xmlns:a16="http://schemas.microsoft.com/office/drawing/2014/main" id="{7039D879-54AF-43B3-B86D-8A98CFC095D1}"/>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5595256" y="1376886"/>
            <a:ext cx="6049975" cy="4241800"/>
          </a:xfrm>
          <a:prstGeom prst="rect">
            <a:avLst/>
          </a:prstGeom>
        </p:spPr>
      </p:pic>
      <p:sp>
        <p:nvSpPr>
          <p:cNvPr id="4" name="Slide Number Placeholder 3">
            <a:extLst>
              <a:ext uri="{FF2B5EF4-FFF2-40B4-BE49-F238E27FC236}">
                <a16:creationId xmlns:a16="http://schemas.microsoft.com/office/drawing/2014/main" id="{2010F476-C7B4-8D4C-9640-0C638E9308D3}"/>
              </a:ext>
              <a:ext uri="{C183D7F6-B498-43B3-948B-1728B52AA6E4}">
                <adec:decorative xmlns:adec="http://schemas.microsoft.com/office/drawing/2017/decorative" val="1"/>
              </a:ext>
            </a:extLst>
          </p:cNvPr>
          <p:cNvSpPr>
            <a:spLocks noGrp="1"/>
          </p:cNvSpPr>
          <p:nvPr>
            <p:ph type="sldNum" sz="quarter" idx="10"/>
          </p:nvPr>
        </p:nvSpPr>
        <p:spPr/>
        <p:txBody>
          <a:bodyPr/>
          <a:lstStyle/>
          <a:p>
            <a:fld id="{B6A95138-A96E-2F42-A959-2EFD44FE4AB7}" type="slidenum">
              <a:rPr lang="en-US" smtClean="0"/>
              <a:pPr/>
              <a:t>28</a:t>
            </a:fld>
            <a:endParaRPr lang="en-US" dirty="0"/>
          </a:p>
        </p:txBody>
      </p:sp>
      <p:sp>
        <p:nvSpPr>
          <p:cNvPr id="2" name="Footer Placeholder 1">
            <a:extLst>
              <a:ext uri="{FF2B5EF4-FFF2-40B4-BE49-F238E27FC236}">
                <a16:creationId xmlns:a16="http://schemas.microsoft.com/office/drawing/2014/main" id="{214E2BE3-1435-904C-988A-006DC38C048C}"/>
              </a:ext>
              <a:ext uri="{C183D7F6-B498-43B3-948B-1728B52AA6E4}">
                <adec:decorative xmlns:adec="http://schemas.microsoft.com/office/drawing/2017/decorative" val="1"/>
              </a:ext>
            </a:extLst>
          </p:cNvPr>
          <p:cNvSpPr>
            <a:spLocks noGrp="1"/>
          </p:cNvSpPr>
          <p:nvPr>
            <p:ph type="ftr" sz="quarter" idx="11"/>
          </p:nvPr>
        </p:nvSpPr>
        <p:spPr/>
        <p:txBody>
          <a:bodyPr/>
          <a:lstStyle/>
          <a:p>
            <a:r>
              <a:rPr lang="en-US" dirty="0"/>
              <a:t>© 2019 Amazon Web Services, Inc. or its Affiliates. All rights reserved.</a:t>
            </a:r>
          </a:p>
        </p:txBody>
      </p:sp>
    </p:spTree>
    <p:custDataLst>
      <p:tags r:id="rId1"/>
    </p:custDataLst>
    <p:extLst>
      <p:ext uri="{BB962C8B-B14F-4D97-AF65-F5344CB8AC3E}">
        <p14:creationId xmlns:p14="http://schemas.microsoft.com/office/powerpoint/2010/main" val="9777566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887BEA-8718-47A3-95B7-4A67216EAEEC}"/>
              </a:ext>
            </a:extLst>
          </p:cNvPr>
          <p:cNvSpPr>
            <a:spLocks noGrp="1"/>
          </p:cNvSpPr>
          <p:nvPr>
            <p:ph type="title"/>
          </p:nvPr>
        </p:nvSpPr>
        <p:spPr/>
        <p:txBody>
          <a:bodyPr/>
          <a:lstStyle/>
          <a:p>
            <a:r>
              <a:rPr lang="en-US" dirty="0"/>
              <a:t>Storage case study activity</a:t>
            </a:r>
          </a:p>
        </p:txBody>
      </p:sp>
      <p:sp>
        <p:nvSpPr>
          <p:cNvPr id="3" name="Content Placeholder 2">
            <a:extLst>
              <a:ext uri="{FF2B5EF4-FFF2-40B4-BE49-F238E27FC236}">
                <a16:creationId xmlns:a16="http://schemas.microsoft.com/office/drawing/2014/main" id="{4ED33034-12E4-4274-9CE5-163678EB2974}"/>
              </a:ext>
            </a:extLst>
          </p:cNvPr>
          <p:cNvSpPr>
            <a:spLocks noGrp="1"/>
          </p:cNvSpPr>
          <p:nvPr>
            <p:ph idx="1"/>
          </p:nvPr>
        </p:nvSpPr>
        <p:spPr/>
        <p:txBody>
          <a:bodyPr/>
          <a:lstStyle/>
          <a:p>
            <a:pPr marL="0" indent="0">
              <a:buNone/>
            </a:pPr>
            <a:r>
              <a:rPr lang="en-US" sz="2000" b="1" dirty="0"/>
              <a:t>Case 1:</a:t>
            </a:r>
            <a:r>
              <a:rPr lang="en-US" sz="2000" dirty="0"/>
              <a:t> A data analytics company for travel sites must store billions of customer events per day. They use the data analytics services that are in the diagram. The following diagram illustrates their architecture.</a:t>
            </a:r>
          </a:p>
          <a:p>
            <a:pPr marL="0" indent="0">
              <a:buNone/>
            </a:pPr>
            <a:endParaRPr lang="en-US" dirty="0"/>
          </a:p>
        </p:txBody>
      </p:sp>
      <p:grpSp>
        <p:nvGrpSpPr>
          <p:cNvPr id="7" name="Group 6" descr="Storage activity case 1.">
            <a:extLst>
              <a:ext uri="{FF2B5EF4-FFF2-40B4-BE49-F238E27FC236}">
                <a16:creationId xmlns:a16="http://schemas.microsoft.com/office/drawing/2014/main" id="{EF83435E-F93F-47FE-A3D6-CB5384AEF30F}"/>
              </a:ext>
            </a:extLst>
          </p:cNvPr>
          <p:cNvGrpSpPr/>
          <p:nvPr/>
        </p:nvGrpSpPr>
        <p:grpSpPr>
          <a:xfrm>
            <a:off x="1020472" y="2522100"/>
            <a:ext cx="10151057" cy="3831075"/>
            <a:chOff x="722454" y="2522100"/>
            <a:chExt cx="10151057" cy="3831075"/>
          </a:xfrm>
        </p:grpSpPr>
        <p:sp>
          <p:nvSpPr>
            <p:cNvPr id="10" name="TextBox 9">
              <a:extLst>
                <a:ext uri="{FF2B5EF4-FFF2-40B4-BE49-F238E27FC236}">
                  <a16:creationId xmlns:a16="http://schemas.microsoft.com/office/drawing/2014/main" id="{B99B2DC7-19FE-44E3-8D71-6D995F341E98}"/>
                </a:ext>
              </a:extLst>
            </p:cNvPr>
            <p:cNvSpPr txBox="1"/>
            <p:nvPr/>
          </p:nvSpPr>
          <p:spPr>
            <a:xfrm>
              <a:off x="722454" y="3280192"/>
              <a:ext cx="2301904" cy="307777"/>
            </a:xfrm>
            <a:prstGeom prst="rect">
              <a:avLst/>
            </a:prstGeom>
            <a:noFill/>
          </p:spPr>
          <p:txBody>
            <a:bodyPr wrap="square" rtlCol="0">
              <a:spAutoFit/>
            </a:bodyPr>
            <a:lstStyle/>
            <a:p>
              <a:pPr algn="ctr"/>
              <a:r>
                <a:rPr lang="en-US" sz="1400" dirty="0"/>
                <a:t>Amazon API Gateway</a:t>
              </a:r>
            </a:p>
          </p:txBody>
        </p:sp>
        <p:sp>
          <p:nvSpPr>
            <p:cNvPr id="8" name="TextBox 7">
              <a:extLst>
                <a:ext uri="{FF2B5EF4-FFF2-40B4-BE49-F238E27FC236}">
                  <a16:creationId xmlns:a16="http://schemas.microsoft.com/office/drawing/2014/main" id="{CBEE444B-1804-48AC-8557-1400BC0FA2EC}"/>
                </a:ext>
              </a:extLst>
            </p:cNvPr>
            <p:cNvSpPr txBox="1"/>
            <p:nvPr/>
          </p:nvSpPr>
          <p:spPr>
            <a:xfrm>
              <a:off x="3273362" y="3280192"/>
              <a:ext cx="1691411" cy="307777"/>
            </a:xfrm>
            <a:prstGeom prst="rect">
              <a:avLst/>
            </a:prstGeom>
            <a:noFill/>
          </p:spPr>
          <p:txBody>
            <a:bodyPr wrap="square" rtlCol="0">
              <a:spAutoFit/>
            </a:bodyPr>
            <a:lstStyle/>
            <a:p>
              <a:pPr algn="ctr"/>
              <a:r>
                <a:rPr lang="en-US" sz="1400" dirty="0">
                  <a:solidFill>
                    <a:srgbClr val="000000"/>
                  </a:solidFill>
                  <a:latin typeface="+mj-lt"/>
                  <a:ea typeface="Amazon Ember" panose="020B0603020204020204" pitchFamily="34" charset="0"/>
                  <a:cs typeface="Amazon Ember" panose="020B0603020204020204" pitchFamily="34" charset="0"/>
                </a:rPr>
                <a:t>Amazon Kinesis</a:t>
              </a:r>
              <a:endParaRPr lang="en-US" sz="1400" dirty="0">
                <a:latin typeface="+mj-lt"/>
                <a:ea typeface="Amazon Ember" panose="020B0603020204020204" pitchFamily="34" charset="0"/>
                <a:cs typeface="Amazon Ember" panose="020B0603020204020204" pitchFamily="34" charset="0"/>
              </a:endParaRPr>
            </a:p>
          </p:txBody>
        </p:sp>
        <p:sp>
          <p:nvSpPr>
            <p:cNvPr id="12" name="TextBox 11">
              <a:extLst>
                <a:ext uri="{FF2B5EF4-FFF2-40B4-BE49-F238E27FC236}">
                  <a16:creationId xmlns:a16="http://schemas.microsoft.com/office/drawing/2014/main" id="{1DEB534D-3856-417D-879C-EAB12F6391D7}"/>
                </a:ext>
              </a:extLst>
            </p:cNvPr>
            <p:cNvSpPr txBox="1"/>
            <p:nvPr/>
          </p:nvSpPr>
          <p:spPr>
            <a:xfrm>
              <a:off x="5605895" y="4771831"/>
              <a:ext cx="1691411" cy="307777"/>
            </a:xfrm>
            <a:prstGeom prst="rect">
              <a:avLst/>
            </a:prstGeom>
            <a:noFill/>
          </p:spPr>
          <p:txBody>
            <a:bodyPr wrap="square" rtlCol="0">
              <a:spAutoFit/>
            </a:bodyPr>
            <a:lstStyle/>
            <a:p>
              <a:pPr algn="ctr"/>
              <a:r>
                <a:rPr lang="en-US" sz="1400" dirty="0">
                  <a:solidFill>
                    <a:srgbClr val="000000"/>
                  </a:solidFill>
                  <a:latin typeface="+mj-lt"/>
                  <a:ea typeface="Amazon Ember" panose="020B0603020204020204" pitchFamily="34" charset="0"/>
                  <a:cs typeface="Amazon Ember" panose="020B0603020204020204" pitchFamily="34" charset="0"/>
                </a:rPr>
                <a:t>Amazon Kinesis</a:t>
              </a:r>
              <a:endParaRPr lang="en-US" sz="1400" dirty="0">
                <a:latin typeface="+mj-lt"/>
                <a:ea typeface="Amazon Ember" panose="020B0603020204020204" pitchFamily="34" charset="0"/>
                <a:cs typeface="Amazon Ember" panose="020B0603020204020204" pitchFamily="34" charset="0"/>
              </a:endParaRPr>
            </a:p>
          </p:txBody>
        </p:sp>
        <p:sp>
          <p:nvSpPr>
            <p:cNvPr id="14" name="TextBox 13">
              <a:extLst>
                <a:ext uri="{FF2B5EF4-FFF2-40B4-BE49-F238E27FC236}">
                  <a16:creationId xmlns:a16="http://schemas.microsoft.com/office/drawing/2014/main" id="{34F247FF-A788-47D9-B46A-7425CFB92552}"/>
                </a:ext>
              </a:extLst>
            </p:cNvPr>
            <p:cNvSpPr txBox="1"/>
            <p:nvPr/>
          </p:nvSpPr>
          <p:spPr>
            <a:xfrm>
              <a:off x="9182100" y="4184346"/>
              <a:ext cx="1691411" cy="523220"/>
            </a:xfrm>
            <a:prstGeom prst="rect">
              <a:avLst/>
            </a:prstGeom>
            <a:noFill/>
          </p:spPr>
          <p:txBody>
            <a:bodyPr wrap="square" rtlCol="0">
              <a:spAutoFit/>
            </a:bodyPr>
            <a:lstStyle/>
            <a:p>
              <a:pPr algn="ctr"/>
              <a:r>
                <a:rPr lang="en-US" sz="1400" dirty="0">
                  <a:solidFill>
                    <a:srgbClr val="000000"/>
                  </a:solidFill>
                  <a:latin typeface="+mj-lt"/>
                  <a:ea typeface="Amazon Ember" panose="020B0603020204020204" pitchFamily="34" charset="0"/>
                  <a:cs typeface="Amazon Ember" panose="020B0603020204020204" pitchFamily="34" charset="0"/>
                </a:rPr>
                <a:t>Amazon Kinesis Data Firehose</a:t>
              </a:r>
              <a:endParaRPr lang="en-US" sz="1400" dirty="0">
                <a:latin typeface="+mj-lt"/>
                <a:ea typeface="Amazon Ember" panose="020B0603020204020204" pitchFamily="34" charset="0"/>
                <a:cs typeface="Amazon Ember" panose="020B0603020204020204" pitchFamily="34" charset="0"/>
              </a:endParaRPr>
            </a:p>
          </p:txBody>
        </p:sp>
        <p:sp>
          <p:nvSpPr>
            <p:cNvPr id="16" name="TextBox 15">
              <a:extLst>
                <a:ext uri="{FF2B5EF4-FFF2-40B4-BE49-F238E27FC236}">
                  <a16:creationId xmlns:a16="http://schemas.microsoft.com/office/drawing/2014/main" id="{A183BEB1-E229-4B45-B99E-424B3F8A0718}"/>
                </a:ext>
              </a:extLst>
            </p:cNvPr>
            <p:cNvSpPr txBox="1"/>
            <p:nvPr/>
          </p:nvSpPr>
          <p:spPr>
            <a:xfrm>
              <a:off x="5265125" y="3287126"/>
              <a:ext cx="2301904" cy="307777"/>
            </a:xfrm>
            <a:prstGeom prst="rect">
              <a:avLst/>
            </a:prstGeom>
            <a:noFill/>
          </p:spPr>
          <p:txBody>
            <a:bodyPr wrap="square" rtlCol="0">
              <a:spAutoFit/>
            </a:bodyPr>
            <a:lstStyle/>
            <a:p>
              <a:pPr algn="ctr"/>
              <a:r>
                <a:rPr lang="en-US" sz="1400" dirty="0"/>
                <a:t>AWS Lambda</a:t>
              </a:r>
            </a:p>
          </p:txBody>
        </p:sp>
        <p:sp>
          <p:nvSpPr>
            <p:cNvPr id="18" name="TextBox 17">
              <a:extLst>
                <a:ext uri="{FF2B5EF4-FFF2-40B4-BE49-F238E27FC236}">
                  <a16:creationId xmlns:a16="http://schemas.microsoft.com/office/drawing/2014/main" id="{17BCB232-C1DF-46A0-945C-B9DF9BF85B2B}"/>
                </a:ext>
              </a:extLst>
            </p:cNvPr>
            <p:cNvSpPr txBox="1"/>
            <p:nvPr/>
          </p:nvSpPr>
          <p:spPr>
            <a:xfrm>
              <a:off x="728040" y="4754706"/>
              <a:ext cx="2301904" cy="523220"/>
            </a:xfrm>
            <a:prstGeom prst="rect">
              <a:avLst/>
            </a:prstGeom>
            <a:noFill/>
          </p:spPr>
          <p:txBody>
            <a:bodyPr wrap="square" rtlCol="0">
              <a:spAutoFit/>
            </a:bodyPr>
            <a:lstStyle/>
            <a:p>
              <a:pPr algn="ctr"/>
              <a:r>
                <a:rPr lang="en-US" sz="1400" dirty="0"/>
                <a:t>Amazon Elastic Container Service</a:t>
              </a:r>
            </a:p>
          </p:txBody>
        </p:sp>
        <p:cxnSp>
          <p:nvCxnSpPr>
            <p:cNvPr id="22" name="Straight Arrow Connector 21">
              <a:extLst>
                <a:ext uri="{FF2B5EF4-FFF2-40B4-BE49-F238E27FC236}">
                  <a16:creationId xmlns:a16="http://schemas.microsoft.com/office/drawing/2014/main" id="{CF91257A-D4F6-4092-9A1E-C51B3015CE80}"/>
                </a:ext>
                <a:ext uri="{C183D7F6-B498-43B3-948B-1728B52AA6E4}">
                  <adec:decorative xmlns:adec="http://schemas.microsoft.com/office/drawing/2017/decorative" val="1"/>
                </a:ext>
              </a:extLst>
            </p:cNvPr>
            <p:cNvCxnSpPr>
              <a:cxnSpLocks/>
            </p:cNvCxnSpPr>
            <p:nvPr/>
          </p:nvCxnSpPr>
          <p:spPr>
            <a:xfrm>
              <a:off x="6807200" y="4445956"/>
              <a:ext cx="1581150" cy="0"/>
            </a:xfrm>
            <a:prstGeom prst="straightConnector1">
              <a:avLst/>
            </a:prstGeom>
            <a:ln w="12700">
              <a:solidFill>
                <a:srgbClr val="545B6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pic>
          <p:nvPicPr>
            <p:cNvPr id="11" name="Graphic 10">
              <a:extLst>
                <a:ext uri="{FF2B5EF4-FFF2-40B4-BE49-F238E27FC236}">
                  <a16:creationId xmlns:a16="http://schemas.microsoft.com/office/drawing/2014/main" id="{C0F7428F-4705-4C59-BE69-CEE697392C99}"/>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71117" y="2522100"/>
              <a:ext cx="711200" cy="711200"/>
            </a:xfrm>
            <a:prstGeom prst="rect">
              <a:avLst/>
            </a:prstGeom>
          </p:spPr>
        </p:pic>
        <p:pic>
          <p:nvPicPr>
            <p:cNvPr id="9" name="Graphic 8">
              <a:extLst>
                <a:ext uri="{FF2B5EF4-FFF2-40B4-BE49-F238E27FC236}">
                  <a16:creationId xmlns:a16="http://schemas.microsoft.com/office/drawing/2014/main" id="{2AD1957E-2BE4-4137-B97A-73FD8E3991C3}"/>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763467" y="2522100"/>
              <a:ext cx="711200" cy="711200"/>
            </a:xfrm>
            <a:prstGeom prst="rect">
              <a:avLst/>
            </a:prstGeom>
          </p:spPr>
        </p:pic>
        <p:pic>
          <p:nvPicPr>
            <p:cNvPr id="13" name="Graphic 12">
              <a:extLst>
                <a:ext uri="{FF2B5EF4-FFF2-40B4-BE49-F238E27FC236}">
                  <a16:creationId xmlns:a16="http://schemas.microsoft.com/office/drawing/2014/main" id="{4EC19B0E-9F24-42AE-8169-A8B84151BD0A}"/>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096000" y="4060631"/>
              <a:ext cx="711200" cy="711200"/>
            </a:xfrm>
            <a:prstGeom prst="rect">
              <a:avLst/>
            </a:prstGeom>
          </p:spPr>
        </p:pic>
        <p:pic>
          <p:nvPicPr>
            <p:cNvPr id="15" name="Graphic 14">
              <a:extLst>
                <a:ext uri="{FF2B5EF4-FFF2-40B4-BE49-F238E27FC236}">
                  <a16:creationId xmlns:a16="http://schemas.microsoft.com/office/drawing/2014/main" id="{6C4DD872-25C9-4E08-A121-FC759848A005}"/>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374232" y="4061313"/>
              <a:ext cx="711200" cy="711200"/>
            </a:xfrm>
            <a:prstGeom prst="rect">
              <a:avLst/>
            </a:prstGeom>
          </p:spPr>
        </p:pic>
        <p:pic>
          <p:nvPicPr>
            <p:cNvPr id="17" name="Graphic 16">
              <a:extLst>
                <a:ext uri="{FF2B5EF4-FFF2-40B4-BE49-F238E27FC236}">
                  <a16:creationId xmlns:a16="http://schemas.microsoft.com/office/drawing/2014/main" id="{84258473-86DA-4BFE-B787-F63CA153D1F2}"/>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071094" y="2522100"/>
              <a:ext cx="711200" cy="711200"/>
            </a:xfrm>
            <a:prstGeom prst="rect">
              <a:avLst/>
            </a:prstGeom>
          </p:spPr>
        </p:pic>
        <p:pic>
          <p:nvPicPr>
            <p:cNvPr id="19" name="Graphic 18">
              <a:extLst>
                <a:ext uri="{FF2B5EF4-FFF2-40B4-BE49-F238E27FC236}">
                  <a16:creationId xmlns:a16="http://schemas.microsoft.com/office/drawing/2014/main" id="{D44F2B9B-9495-4C9A-AAE9-2965AD2D9882}"/>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523392" y="4082251"/>
              <a:ext cx="711200" cy="711200"/>
            </a:xfrm>
            <a:prstGeom prst="rect">
              <a:avLst/>
            </a:prstGeom>
          </p:spPr>
        </p:pic>
        <p:cxnSp>
          <p:nvCxnSpPr>
            <p:cNvPr id="20" name="Straight Arrow Connector 19">
              <a:extLst>
                <a:ext uri="{FF2B5EF4-FFF2-40B4-BE49-F238E27FC236}">
                  <a16:creationId xmlns:a16="http://schemas.microsoft.com/office/drawing/2014/main" id="{89306FC6-9498-4CF2-9CF0-2A1942D2A352}"/>
                </a:ext>
              </a:extLst>
            </p:cNvPr>
            <p:cNvCxnSpPr>
              <a:cxnSpLocks/>
              <a:stCxn id="11" idx="3"/>
              <a:endCxn id="9" idx="1"/>
            </p:cNvCxnSpPr>
            <p:nvPr/>
          </p:nvCxnSpPr>
          <p:spPr>
            <a:xfrm>
              <a:off x="2182317" y="2877700"/>
              <a:ext cx="1581150" cy="0"/>
            </a:xfrm>
            <a:prstGeom prst="straightConnector1">
              <a:avLst/>
            </a:prstGeom>
            <a:ln w="12700">
              <a:solidFill>
                <a:srgbClr val="545B6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D564658D-C1BA-4EB5-A2AE-D492F9A8C19F}"/>
                </a:ext>
              </a:extLst>
            </p:cNvPr>
            <p:cNvCxnSpPr>
              <a:cxnSpLocks/>
            </p:cNvCxnSpPr>
            <p:nvPr/>
          </p:nvCxnSpPr>
          <p:spPr>
            <a:xfrm>
              <a:off x="4474550" y="2877700"/>
              <a:ext cx="1581150" cy="0"/>
            </a:xfrm>
            <a:prstGeom prst="straightConnector1">
              <a:avLst/>
            </a:prstGeom>
            <a:ln w="12700">
              <a:solidFill>
                <a:srgbClr val="545B6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BF7E77E0-29A4-4DB4-A6F6-C0689A24C01D}"/>
                </a:ext>
              </a:extLst>
            </p:cNvPr>
            <p:cNvSpPr/>
            <p:nvPr/>
          </p:nvSpPr>
          <p:spPr>
            <a:xfrm>
              <a:off x="8267700" y="5438775"/>
              <a:ext cx="914400" cy="914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A55747F1-171C-4D56-8324-8F4DCD8FE9D5}"/>
                </a:ext>
              </a:extLst>
            </p:cNvPr>
            <p:cNvSpPr txBox="1"/>
            <p:nvPr/>
          </p:nvSpPr>
          <p:spPr>
            <a:xfrm>
              <a:off x="8169299" y="5676138"/>
              <a:ext cx="1111202" cy="338554"/>
            </a:xfrm>
            <a:prstGeom prst="rect">
              <a:avLst/>
            </a:prstGeom>
            <a:noFill/>
          </p:spPr>
          <p:txBody>
            <a:bodyPr wrap="non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Storage ??</a:t>
              </a:r>
            </a:p>
          </p:txBody>
        </p:sp>
        <p:cxnSp>
          <p:nvCxnSpPr>
            <p:cNvPr id="26" name="Straight Arrow Connector 25">
              <a:extLst>
                <a:ext uri="{FF2B5EF4-FFF2-40B4-BE49-F238E27FC236}">
                  <a16:creationId xmlns:a16="http://schemas.microsoft.com/office/drawing/2014/main" id="{DBEFADBF-1F93-4F0E-A0EA-A57339D1C4FC}"/>
                </a:ext>
                <a:ext uri="{C183D7F6-B498-43B3-948B-1728B52AA6E4}">
                  <adec:decorative xmlns:adec="http://schemas.microsoft.com/office/drawing/2017/decorative" val="1"/>
                </a:ext>
              </a:extLst>
            </p:cNvPr>
            <p:cNvCxnSpPr>
              <a:cxnSpLocks/>
              <a:endCxn id="23" idx="0"/>
            </p:cNvCxnSpPr>
            <p:nvPr/>
          </p:nvCxnSpPr>
          <p:spPr>
            <a:xfrm>
              <a:off x="8724900" y="4795144"/>
              <a:ext cx="0" cy="643631"/>
            </a:xfrm>
            <a:prstGeom prst="straightConnector1">
              <a:avLst/>
            </a:prstGeom>
            <a:ln w="12700">
              <a:solidFill>
                <a:srgbClr val="545B6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grpSp>
      <p:sp>
        <p:nvSpPr>
          <p:cNvPr id="5" name="Footer Placeholder 4">
            <a:extLst>
              <a:ext uri="{FF2B5EF4-FFF2-40B4-BE49-F238E27FC236}">
                <a16:creationId xmlns:a16="http://schemas.microsoft.com/office/drawing/2014/main" id="{06A1CE70-B878-44B5-999A-AE8CDF5BD30D}"/>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6" name="Slide Number Placeholder 5">
            <a:extLs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29</a:t>
            </a:fld>
            <a:endParaRPr lang="en-US" dirty="0"/>
          </a:p>
        </p:txBody>
      </p:sp>
    </p:spTree>
    <p:custDataLst>
      <p:tags r:id="rId1"/>
    </p:custDataLst>
    <p:extLst>
      <p:ext uri="{BB962C8B-B14F-4D97-AF65-F5344CB8AC3E}">
        <p14:creationId xmlns:p14="http://schemas.microsoft.com/office/powerpoint/2010/main" val="18951000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Amazon S3 overview</a:t>
            </a:r>
          </a:p>
        </p:txBody>
      </p:sp>
      <p:grpSp>
        <p:nvGrpSpPr>
          <p:cNvPr id="10" name="Group 9">
            <a:extLst>
              <a:ext uri="{FF2B5EF4-FFF2-40B4-BE49-F238E27FC236}">
                <a16:creationId xmlns:a16="http://schemas.microsoft.com/office/drawing/2014/main" id="{8D9FA559-BA4A-4FB7-A143-BE9A5C7716B6}"/>
              </a:ext>
              <a:ext uri="{C183D7F6-B498-43B3-948B-1728B52AA6E4}">
                <adec:decorative xmlns:adec="http://schemas.microsoft.com/office/drawing/2017/decorative" val="1"/>
              </a:ext>
            </a:extLst>
          </p:cNvPr>
          <p:cNvGrpSpPr/>
          <p:nvPr/>
        </p:nvGrpSpPr>
        <p:grpSpPr>
          <a:xfrm>
            <a:off x="1" y="1273084"/>
            <a:ext cx="12191999" cy="5105400"/>
            <a:chOff x="1" y="1273084"/>
            <a:chExt cx="12191999" cy="5105400"/>
          </a:xfrm>
        </p:grpSpPr>
        <p:grpSp>
          <p:nvGrpSpPr>
            <p:cNvPr id="9" name="Group 8">
              <a:extLst>
                <a:ext uri="{FF2B5EF4-FFF2-40B4-BE49-F238E27FC236}">
                  <a16:creationId xmlns:a16="http://schemas.microsoft.com/office/drawing/2014/main" id="{B4E35822-4B86-4035-925C-F608078F6551}"/>
                </a:ext>
              </a:extLst>
            </p:cNvPr>
            <p:cNvGrpSpPr/>
            <p:nvPr/>
          </p:nvGrpSpPr>
          <p:grpSpPr>
            <a:xfrm>
              <a:off x="1" y="1273084"/>
              <a:ext cx="12191999" cy="5105400"/>
              <a:chOff x="-30967" y="1273084"/>
              <a:chExt cx="12191999" cy="5105400"/>
            </a:xfrm>
          </p:grpSpPr>
          <p:pic>
            <p:nvPicPr>
              <p:cNvPr id="5" name="Picture 4">
                <a:extLst>
                  <a:ext uri="{C183D7F6-B498-43B3-948B-1728B52AA6E4}">
                    <adec:decorative xmlns:adec="http://schemas.microsoft.com/office/drawing/2017/decorative" val="1"/>
                  </a:ext>
                </a:extLst>
              </p:cNvPr>
              <p:cNvPicPr>
                <a:picLocks noChangeAspect="1"/>
              </p:cNvPicPr>
              <p:nvPr/>
            </p:nvPicPr>
            <p:blipFill rotWithShape="1">
              <a:blip r:embed="rId4"/>
              <a:srcRect t="6889" b="11271"/>
              <a:stretch/>
            </p:blipFill>
            <p:spPr>
              <a:xfrm>
                <a:off x="-30967" y="1273084"/>
                <a:ext cx="12191999" cy="5105400"/>
              </a:xfrm>
              <a:prstGeom prst="rect">
                <a:avLst/>
              </a:prstGeom>
              <a:ln w="19050">
                <a:noFill/>
              </a:ln>
            </p:spPr>
          </p:pic>
          <p:sp>
            <p:nvSpPr>
              <p:cNvPr id="6" name="Rectangle 5">
                <a:extLst>
                  <a:ext uri="{C183D7F6-B498-43B3-948B-1728B52AA6E4}">
                    <adec:decorative xmlns:adec="http://schemas.microsoft.com/office/drawing/2017/decorative" val="1"/>
                  </a:ext>
                </a:extLst>
              </p:cNvPr>
              <p:cNvSpPr/>
              <p:nvPr/>
            </p:nvSpPr>
            <p:spPr bwMode="auto">
              <a:xfrm>
                <a:off x="-29444" y="1283544"/>
                <a:ext cx="12188952" cy="5081405"/>
              </a:xfrm>
              <a:prstGeom prst="rect">
                <a:avLst/>
              </a:prstGeom>
              <a:solidFill>
                <a:srgbClr val="FFFFFF">
                  <a:alpha val="80000"/>
                </a:srgbClr>
              </a:solidFill>
              <a:ln w="19050">
                <a:solidFill>
                  <a:schemeClr val="tx1"/>
                </a:solid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7" name="Graphic 38">
              <a:extLst>
                <a:ext uri="{FF2B5EF4-FFF2-40B4-BE49-F238E27FC236}">
                  <a16:creationId xmlns:a16="http://schemas.microsoft.com/office/drawing/2014/main" id="{D5E5831E-982F-7A42-87F0-F1973D84D2A9}"/>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1187" y="1965501"/>
              <a:ext cx="760824" cy="760824"/>
            </a:xfrm>
            <a:prstGeom prst="rect">
              <a:avLst/>
            </a:prstGeom>
          </p:spPr>
        </p:pic>
        <p:pic>
          <p:nvPicPr>
            <p:cNvPr id="18" name="Graphic 38">
              <a:extLst>
                <a:ext uri="{FF2B5EF4-FFF2-40B4-BE49-F238E27FC236}">
                  <a16:creationId xmlns:a16="http://schemas.microsoft.com/office/drawing/2014/main" id="{D5E5831E-982F-7A42-87F0-F1973D84D2A9}"/>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16506" y="2202925"/>
              <a:ext cx="760824" cy="760824"/>
            </a:xfrm>
            <a:prstGeom prst="rect">
              <a:avLst/>
            </a:prstGeom>
          </p:spPr>
        </p:pic>
        <p:pic>
          <p:nvPicPr>
            <p:cNvPr id="19" name="Graphic 38">
              <a:extLst>
                <a:ext uri="{FF2B5EF4-FFF2-40B4-BE49-F238E27FC236}">
                  <a16:creationId xmlns:a16="http://schemas.microsoft.com/office/drawing/2014/main" id="{D5E5831E-982F-7A42-87F0-F1973D84D2A9}"/>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52337" y="1833233"/>
              <a:ext cx="760824" cy="760824"/>
            </a:xfrm>
            <a:prstGeom prst="rect">
              <a:avLst/>
            </a:prstGeom>
          </p:spPr>
        </p:pic>
        <p:pic>
          <p:nvPicPr>
            <p:cNvPr id="20" name="Graphic 38">
              <a:extLst>
                <a:ext uri="{FF2B5EF4-FFF2-40B4-BE49-F238E27FC236}">
                  <a16:creationId xmlns:a16="http://schemas.microsoft.com/office/drawing/2014/main" id="{D5E5831E-982F-7A42-87F0-F1973D84D2A9}"/>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615705" y="2281800"/>
              <a:ext cx="760824" cy="760824"/>
            </a:xfrm>
            <a:prstGeom prst="rect">
              <a:avLst/>
            </a:prstGeom>
          </p:spPr>
        </p:pic>
        <p:pic>
          <p:nvPicPr>
            <p:cNvPr id="21" name="Graphic 38">
              <a:extLst>
                <a:ext uri="{FF2B5EF4-FFF2-40B4-BE49-F238E27FC236}">
                  <a16:creationId xmlns:a16="http://schemas.microsoft.com/office/drawing/2014/main" id="{D5E5831E-982F-7A42-87F0-F1973D84D2A9}"/>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17770" y="5197521"/>
              <a:ext cx="760824" cy="760824"/>
            </a:xfrm>
            <a:prstGeom prst="rect">
              <a:avLst/>
            </a:prstGeom>
          </p:spPr>
        </p:pic>
        <p:pic>
          <p:nvPicPr>
            <p:cNvPr id="22" name="Graphic 38">
              <a:extLst>
                <a:ext uri="{FF2B5EF4-FFF2-40B4-BE49-F238E27FC236}">
                  <a16:creationId xmlns:a16="http://schemas.microsoft.com/office/drawing/2014/main" id="{D5E5831E-982F-7A42-87F0-F1973D84D2A9}"/>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69592" y="5473564"/>
              <a:ext cx="760824" cy="760824"/>
            </a:xfrm>
            <a:prstGeom prst="rect">
              <a:avLst/>
            </a:prstGeom>
          </p:spPr>
        </p:pic>
        <p:pic>
          <p:nvPicPr>
            <p:cNvPr id="23" name="Graphic 38">
              <a:extLst>
                <a:ext uri="{FF2B5EF4-FFF2-40B4-BE49-F238E27FC236}">
                  <a16:creationId xmlns:a16="http://schemas.microsoft.com/office/drawing/2014/main" id="{D5E5831E-982F-7A42-87F0-F1973D84D2A9}"/>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417959" y="5180274"/>
              <a:ext cx="760824" cy="760824"/>
            </a:xfrm>
            <a:prstGeom prst="rect">
              <a:avLst/>
            </a:prstGeom>
          </p:spPr>
        </p:pic>
      </p:grpSp>
      <p:sp>
        <p:nvSpPr>
          <p:cNvPr id="12" name="Rounded Rectangle 11" descr="Data is stored as objects within buckets.&#10;Unlimited storage.&#10;Designed for eleven nines of durability.&#10;Granular access to buckets and objects.&#10;"/>
          <p:cNvSpPr/>
          <p:nvPr/>
        </p:nvSpPr>
        <p:spPr bwMode="auto">
          <a:xfrm>
            <a:off x="2618782" y="2808412"/>
            <a:ext cx="6627572" cy="2296913"/>
          </a:xfrm>
          <a:prstGeom prst="roundRect">
            <a:avLst>
              <a:gd name="adj" fmla="val 9244"/>
            </a:avLst>
          </a:prstGeom>
          <a:solidFill>
            <a:schemeClr val="bg1"/>
          </a:solidFill>
          <a:ln w="38100">
            <a:solidFill>
              <a:schemeClr val="tx1"/>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3" name="Content Placeholder 3"/>
          <p:cNvSpPr txBox="1">
            <a:spLocks/>
          </p:cNvSpPr>
          <p:nvPr/>
        </p:nvSpPr>
        <p:spPr>
          <a:xfrm>
            <a:off x="2825953" y="2927532"/>
            <a:ext cx="6322429" cy="2054776"/>
          </a:xfrm>
          <a:prstGeom prst="rect">
            <a:avLst/>
          </a:prstGeom>
        </p:spPr>
        <p:txBody>
          <a:bodyPr/>
          <a:lstStyle>
            <a:lvl1pPr marL="0" marR="0" indent="0" algn="l" defTabSz="914362" rtl="0" eaLnBrk="1" fontAlgn="auto" latinLnBrk="0" hangingPunct="1">
              <a:lnSpc>
                <a:spcPct val="90000"/>
              </a:lnSpc>
              <a:spcBef>
                <a:spcPct val="20000"/>
              </a:spcBef>
              <a:spcAft>
                <a:spcPts val="0"/>
              </a:spcAft>
              <a:buClrTx/>
              <a:buSzPct val="90000"/>
              <a:buFont typeface="Arial" pitchFamily="34" charset="0"/>
              <a:buNone/>
              <a:tabLst/>
              <a:defRPr sz="2667" b="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vl2pPr marL="336143" marR="0" indent="0" algn="l" defTabSz="914362" rtl="0" eaLnBrk="1" fontAlgn="auto" latinLnBrk="0" hangingPunct="1">
              <a:lnSpc>
                <a:spcPct val="90000"/>
              </a:lnSpc>
              <a:spcBef>
                <a:spcPts val="500"/>
              </a:spcBef>
              <a:spcAft>
                <a:spcPts val="0"/>
              </a:spcAft>
              <a:buClrTx/>
              <a:buSzPct val="90000"/>
              <a:buFont typeface="Arial" pitchFamily="34" charset="0"/>
              <a:buNone/>
              <a:tabLst/>
              <a:defRPr sz="20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2pPr>
            <a:lvl3pPr marL="560238" marR="0" indent="0" algn="l" defTabSz="914362" rtl="0" eaLnBrk="1" fontAlgn="auto" latinLnBrk="0" hangingPunct="1">
              <a:lnSpc>
                <a:spcPct val="90000"/>
              </a:lnSpc>
              <a:spcBef>
                <a:spcPts val="500"/>
              </a:spcBef>
              <a:spcAft>
                <a:spcPts val="0"/>
              </a:spcAft>
              <a:buClrTx/>
              <a:buSzPct val="90000"/>
              <a:buFont typeface="Arial" pitchFamily="34" charset="0"/>
              <a:buNone/>
              <a:tabLst/>
              <a:defRPr sz="20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3pPr>
            <a:lvl4pPr marL="784334" marR="0" indent="0" algn="l" defTabSz="914362" rtl="0" eaLnBrk="1" fontAlgn="auto" latinLnBrk="0" hangingPunct="1">
              <a:lnSpc>
                <a:spcPct val="90000"/>
              </a:lnSpc>
              <a:spcBef>
                <a:spcPts val="500"/>
              </a:spcBef>
              <a:spcAft>
                <a:spcPts val="0"/>
              </a:spcAft>
              <a:buClrTx/>
              <a:buSzPct val="90000"/>
              <a:buFont typeface="Arial" pitchFamily="34" charset="0"/>
              <a:buNone/>
              <a:tabLst/>
              <a:defRPr sz="1667"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4pPr>
            <a:lvl5pPr marL="1008429" marR="0" indent="0" algn="l" defTabSz="914362" rtl="0" eaLnBrk="1" fontAlgn="auto" latinLnBrk="0" hangingPunct="1">
              <a:lnSpc>
                <a:spcPct val="90000"/>
              </a:lnSpc>
              <a:spcBef>
                <a:spcPts val="500"/>
              </a:spcBef>
              <a:spcAft>
                <a:spcPts val="0"/>
              </a:spcAft>
              <a:buClrTx/>
              <a:buSzPct val="90000"/>
              <a:buFont typeface="Arial" pitchFamily="34" charset="0"/>
              <a:buNone/>
              <a:tabLst/>
              <a:defRPr sz="1667"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5pPr>
            <a:lvl6pPr marL="2514494" indent="-228591" algn="l" defTabSz="91436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75" indent="-228591" algn="l" defTabSz="91436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56" indent="-228591" algn="l" defTabSz="91436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38" indent="-228591" algn="l" defTabSz="91436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457200" indent="-457200">
              <a:lnSpc>
                <a:spcPct val="100000"/>
              </a:lnSpc>
              <a:buFont typeface="Arial" panose="020B0604020202020204" pitchFamily="34" charset="0"/>
              <a:buChar char="•"/>
            </a:pPr>
            <a:r>
              <a:rPr lang="en-US" sz="2400" dirty="0"/>
              <a:t>Data is stored as objects in buckets</a:t>
            </a:r>
          </a:p>
          <a:p>
            <a:pPr marL="457200" indent="-457200">
              <a:lnSpc>
                <a:spcPct val="100000"/>
              </a:lnSpc>
              <a:buFont typeface="Arial" panose="020B0604020202020204" pitchFamily="34" charset="0"/>
              <a:buChar char="•"/>
            </a:pPr>
            <a:r>
              <a:rPr lang="en-US" sz="2400" dirty="0"/>
              <a:t>Virtually unlimited storage</a:t>
            </a:r>
          </a:p>
          <a:p>
            <a:pPr marL="793343" lvl="1" indent="-457200">
              <a:lnSpc>
                <a:spcPct val="100000"/>
              </a:lnSpc>
              <a:buFont typeface="Arial" panose="020B0604020202020204" pitchFamily="34" charset="0"/>
              <a:buChar char="•"/>
            </a:pPr>
            <a:r>
              <a:rPr lang="en-US" sz="1800" dirty="0"/>
              <a:t>Single object is limited to 5 TB</a:t>
            </a:r>
          </a:p>
          <a:p>
            <a:pPr marL="457200" indent="-457200">
              <a:lnSpc>
                <a:spcPct val="100000"/>
              </a:lnSpc>
              <a:buFont typeface="Arial" panose="020B0604020202020204" pitchFamily="34" charset="0"/>
              <a:buChar char="•"/>
            </a:pPr>
            <a:r>
              <a:rPr lang="en-US" sz="2400" dirty="0"/>
              <a:t>Designed for 11 9s of durability</a:t>
            </a:r>
          </a:p>
          <a:p>
            <a:pPr marL="457200" indent="-457200">
              <a:lnSpc>
                <a:spcPct val="100000"/>
              </a:lnSpc>
              <a:buFont typeface="Arial" panose="020B0604020202020204" pitchFamily="34" charset="0"/>
              <a:buChar char="•"/>
            </a:pPr>
            <a:r>
              <a:rPr lang="en-US" sz="2400" dirty="0"/>
              <a:t>Granular access to bucket and objects </a:t>
            </a:r>
          </a:p>
        </p:txBody>
      </p:sp>
      <p:sp>
        <p:nvSpPr>
          <p:cNvPr id="3" name="Footer Placeholder 2">
            <a:extLs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7" name="Slide Number Placeholder 6">
            <a:extLs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3</a:t>
            </a:fld>
            <a:endParaRPr lang="en-US" dirty="0"/>
          </a:p>
        </p:txBody>
      </p:sp>
    </p:spTree>
    <p:custDataLst>
      <p:tags r:id="rId1"/>
    </p:custDataLst>
    <p:extLst>
      <p:ext uri="{BB962C8B-B14F-4D97-AF65-F5344CB8AC3E}">
        <p14:creationId xmlns:p14="http://schemas.microsoft.com/office/powerpoint/2010/main" val="64665150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887BEA-8718-47A3-95B7-4A67216EAEEC}"/>
              </a:ext>
            </a:extLst>
          </p:cNvPr>
          <p:cNvSpPr>
            <a:spLocks noGrp="1"/>
          </p:cNvSpPr>
          <p:nvPr>
            <p:ph type="title"/>
          </p:nvPr>
        </p:nvSpPr>
        <p:spPr/>
        <p:txBody>
          <a:bodyPr/>
          <a:lstStyle/>
          <a:p>
            <a:r>
              <a:rPr lang="en-US" dirty="0"/>
              <a:t>Storage case study activity</a:t>
            </a:r>
          </a:p>
        </p:txBody>
      </p:sp>
      <p:sp>
        <p:nvSpPr>
          <p:cNvPr id="3" name="Content Placeholder 2">
            <a:extLst>
              <a:ext uri="{FF2B5EF4-FFF2-40B4-BE49-F238E27FC236}">
                <a16:creationId xmlns:a16="http://schemas.microsoft.com/office/drawing/2014/main" id="{4ED33034-12E4-4274-9CE5-163678EB2974}"/>
              </a:ext>
            </a:extLst>
          </p:cNvPr>
          <p:cNvSpPr>
            <a:spLocks noGrp="1"/>
          </p:cNvSpPr>
          <p:nvPr>
            <p:ph idx="1"/>
          </p:nvPr>
        </p:nvSpPr>
        <p:spPr/>
        <p:txBody>
          <a:bodyPr/>
          <a:lstStyle/>
          <a:p>
            <a:pPr marL="0" indent="0">
              <a:buNone/>
            </a:pPr>
            <a:r>
              <a:rPr lang="en-US" sz="2000" b="1" dirty="0"/>
              <a:t>Case 2: </a:t>
            </a:r>
            <a:r>
              <a:rPr lang="en-US" sz="2000" dirty="0"/>
              <a:t>A collaboration software company processes email for enterprise customers. They have more than 250 enterprise customers and more than half a million users. They must store petabytes of data for their customers. The following diagram illustrates their architecture.</a:t>
            </a:r>
          </a:p>
          <a:p>
            <a:endParaRPr lang="en-US" sz="1800" dirty="0"/>
          </a:p>
          <a:p>
            <a:pPr marL="0" indent="0">
              <a:buNone/>
            </a:pPr>
            <a:endParaRPr lang="en-US" dirty="0"/>
          </a:p>
        </p:txBody>
      </p:sp>
      <p:grpSp>
        <p:nvGrpSpPr>
          <p:cNvPr id="14" name="Group 13" descr="Storage activity case 2.">
            <a:extLst>
              <a:ext uri="{FF2B5EF4-FFF2-40B4-BE49-F238E27FC236}">
                <a16:creationId xmlns:a16="http://schemas.microsoft.com/office/drawing/2014/main" id="{36384CCA-1DAC-4E0E-8F6B-D0FE77BCDE7F}"/>
              </a:ext>
            </a:extLst>
          </p:cNvPr>
          <p:cNvGrpSpPr/>
          <p:nvPr/>
        </p:nvGrpSpPr>
        <p:grpSpPr>
          <a:xfrm>
            <a:off x="2330170" y="2781145"/>
            <a:ext cx="7531661" cy="3222085"/>
            <a:chOff x="1286259" y="2781145"/>
            <a:chExt cx="7531661" cy="3222085"/>
          </a:xfrm>
        </p:grpSpPr>
        <p:sp>
          <p:nvSpPr>
            <p:cNvPr id="8" name="TextBox 7">
              <a:extLst>
                <a:ext uri="{FF2B5EF4-FFF2-40B4-BE49-F238E27FC236}">
                  <a16:creationId xmlns:a16="http://schemas.microsoft.com/office/drawing/2014/main" id="{DBAE7886-3834-41AC-8447-40F6A5686D52}"/>
                </a:ext>
              </a:extLst>
            </p:cNvPr>
            <p:cNvSpPr txBox="1"/>
            <p:nvPr/>
          </p:nvSpPr>
          <p:spPr>
            <a:xfrm>
              <a:off x="1286259" y="3687571"/>
              <a:ext cx="1760883" cy="523220"/>
            </a:xfrm>
            <a:prstGeom prst="rect">
              <a:avLst/>
            </a:prstGeom>
            <a:noFill/>
          </p:spPr>
          <p:txBody>
            <a:bodyPr wrap="square" rtlCol="0">
              <a:spAutoFit/>
            </a:bodyPr>
            <a:lstStyle/>
            <a:p>
              <a:pPr algn="ctr"/>
              <a:r>
                <a:rPr lang="en-US" sz="1400" dirty="0">
                  <a:solidFill>
                    <a:srgbClr val="232F3E"/>
                  </a:solidFill>
                </a:rPr>
                <a:t>Corporate data center</a:t>
              </a:r>
            </a:p>
          </p:txBody>
        </p:sp>
        <p:sp>
          <p:nvSpPr>
            <p:cNvPr id="9" name="TextBox 8">
              <a:extLst>
                <a:ext uri="{FF2B5EF4-FFF2-40B4-BE49-F238E27FC236}">
                  <a16:creationId xmlns:a16="http://schemas.microsoft.com/office/drawing/2014/main" id="{CB88AA08-A7AB-44E5-B237-8B8605883728}"/>
                </a:ext>
              </a:extLst>
            </p:cNvPr>
            <p:cNvSpPr txBox="1"/>
            <p:nvPr/>
          </p:nvSpPr>
          <p:spPr>
            <a:xfrm>
              <a:off x="3914301" y="3492345"/>
              <a:ext cx="2301904" cy="307777"/>
            </a:xfrm>
            <a:prstGeom prst="rect">
              <a:avLst/>
            </a:prstGeom>
            <a:noFill/>
          </p:spPr>
          <p:txBody>
            <a:bodyPr wrap="square" rtlCol="0">
              <a:spAutoFit/>
            </a:bodyPr>
            <a:lstStyle/>
            <a:p>
              <a:pPr algn="ctr"/>
              <a:r>
                <a:rPr lang="en-US" sz="1400" dirty="0"/>
                <a:t>Elastic Load Balancing</a:t>
              </a:r>
            </a:p>
          </p:txBody>
        </p:sp>
        <p:sp>
          <p:nvSpPr>
            <p:cNvPr id="12" name="TextBox 11">
              <a:extLst>
                <a:ext uri="{FF2B5EF4-FFF2-40B4-BE49-F238E27FC236}">
                  <a16:creationId xmlns:a16="http://schemas.microsoft.com/office/drawing/2014/main" id="{92176F64-42E8-4693-987A-D0421DC12661}"/>
                </a:ext>
              </a:extLst>
            </p:cNvPr>
            <p:cNvSpPr txBox="1"/>
            <p:nvPr/>
          </p:nvSpPr>
          <p:spPr>
            <a:xfrm>
              <a:off x="7706718" y="4987639"/>
              <a:ext cx="1111202" cy="338554"/>
            </a:xfrm>
            <a:prstGeom prst="rect">
              <a:avLst/>
            </a:prstGeom>
            <a:noFill/>
          </p:spPr>
          <p:txBody>
            <a:bodyPr wrap="non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Storage ??</a:t>
              </a:r>
            </a:p>
          </p:txBody>
        </p:sp>
        <p:pic>
          <p:nvPicPr>
            <p:cNvPr id="7" name="Graphic 6">
              <a:extLst>
                <a:ext uri="{FF2B5EF4-FFF2-40B4-BE49-F238E27FC236}">
                  <a16:creationId xmlns:a16="http://schemas.microsoft.com/office/drawing/2014/main" id="{11B8DA2A-88C6-46F1-A0D3-710374CFA6C9}"/>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792079" y="2781145"/>
              <a:ext cx="771325" cy="771325"/>
            </a:xfrm>
            <a:prstGeom prst="rect">
              <a:avLst/>
            </a:prstGeom>
          </p:spPr>
        </p:pic>
        <p:pic>
          <p:nvPicPr>
            <p:cNvPr id="10" name="Graphic 9">
              <a:extLst>
                <a:ext uri="{FF2B5EF4-FFF2-40B4-BE49-F238E27FC236}">
                  <a16:creationId xmlns:a16="http://schemas.microsoft.com/office/drawing/2014/main" id="{5B1352A6-ADEC-4D58-A8B6-DB8EC5635BBF}"/>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709653" y="2781145"/>
              <a:ext cx="711200" cy="711200"/>
            </a:xfrm>
            <a:prstGeom prst="rect">
              <a:avLst/>
            </a:prstGeom>
          </p:spPr>
        </p:pic>
        <p:sp>
          <p:nvSpPr>
            <p:cNvPr id="11" name="Rectangle 10">
              <a:extLst>
                <a:ext uri="{FF2B5EF4-FFF2-40B4-BE49-F238E27FC236}">
                  <a16:creationId xmlns:a16="http://schemas.microsoft.com/office/drawing/2014/main" id="{79733456-A9F3-46F6-B035-CF58437BC1BA}"/>
                </a:ext>
              </a:extLst>
            </p:cNvPr>
            <p:cNvSpPr/>
            <p:nvPr/>
          </p:nvSpPr>
          <p:spPr>
            <a:xfrm>
              <a:off x="7749750" y="4750276"/>
              <a:ext cx="1012801" cy="914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raphic 12">
              <a:extLst>
                <a:ext uri="{FF2B5EF4-FFF2-40B4-BE49-F238E27FC236}">
                  <a16:creationId xmlns:a16="http://schemas.microsoft.com/office/drawing/2014/main" id="{83A6F11D-B6CD-476D-8992-F628EEC9CB91}"/>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830303" y="4912201"/>
              <a:ext cx="590550" cy="590550"/>
            </a:xfrm>
            <a:prstGeom prst="rect">
              <a:avLst/>
            </a:prstGeom>
          </p:spPr>
        </p:pic>
        <p:sp>
          <p:nvSpPr>
            <p:cNvPr id="4" name="TextBox 3">
              <a:extLst>
                <a:ext uri="{FF2B5EF4-FFF2-40B4-BE49-F238E27FC236}">
                  <a16:creationId xmlns:a16="http://schemas.microsoft.com/office/drawing/2014/main" id="{39967511-E75A-44C9-B7FF-765A138295E4}"/>
                </a:ext>
              </a:extLst>
            </p:cNvPr>
            <p:cNvSpPr txBox="1"/>
            <p:nvPr/>
          </p:nvSpPr>
          <p:spPr>
            <a:xfrm>
              <a:off x="4154557" y="5664676"/>
              <a:ext cx="2217274" cy="338554"/>
            </a:xfrm>
            <a:prstGeom prst="rect">
              <a:avLst/>
            </a:prstGeom>
            <a:noFill/>
          </p:spPr>
          <p:txBody>
            <a:bodyPr wrap="non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Amazon EC2 instances</a:t>
              </a:r>
            </a:p>
          </p:txBody>
        </p:sp>
        <p:cxnSp>
          <p:nvCxnSpPr>
            <p:cNvPr id="15" name="Straight Arrow Connector 14">
              <a:extLst>
                <a:ext uri="{FF2B5EF4-FFF2-40B4-BE49-F238E27FC236}">
                  <a16:creationId xmlns:a16="http://schemas.microsoft.com/office/drawing/2014/main" id="{CD53AACC-7C23-4DD3-8F8B-EB75C09D7805}"/>
                </a:ext>
                <a:ext uri="{C183D7F6-B498-43B3-948B-1728B52AA6E4}">
                  <adec:decorative xmlns:adec="http://schemas.microsoft.com/office/drawing/2017/decorative" val="1"/>
                </a:ext>
              </a:extLst>
            </p:cNvPr>
            <p:cNvCxnSpPr>
              <a:cxnSpLocks/>
            </p:cNvCxnSpPr>
            <p:nvPr/>
          </p:nvCxnSpPr>
          <p:spPr>
            <a:xfrm>
              <a:off x="2395220" y="3136745"/>
              <a:ext cx="2144507" cy="0"/>
            </a:xfrm>
            <a:prstGeom prst="straightConnector1">
              <a:avLst/>
            </a:prstGeom>
            <a:ln w="12700">
              <a:solidFill>
                <a:srgbClr val="545B6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68F06F12-E49D-4227-A2DE-ED383A00E79A}"/>
                </a:ext>
                <a:ext uri="{C183D7F6-B498-43B3-948B-1728B52AA6E4}">
                  <adec:decorative xmlns:adec="http://schemas.microsoft.com/office/drawing/2017/decorative" val="1"/>
                </a:ext>
              </a:extLst>
            </p:cNvPr>
            <p:cNvCxnSpPr>
              <a:cxnSpLocks/>
            </p:cNvCxnSpPr>
            <p:nvPr/>
          </p:nvCxnSpPr>
          <p:spPr>
            <a:xfrm>
              <a:off x="5562211" y="5194023"/>
              <a:ext cx="2144507" cy="0"/>
            </a:xfrm>
            <a:prstGeom prst="straightConnector1">
              <a:avLst/>
            </a:prstGeom>
            <a:ln w="12700">
              <a:solidFill>
                <a:srgbClr val="545B6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0E7ACFB0-6287-45C0-9D07-1AE29B9F2D1B}"/>
                </a:ext>
                <a:ext uri="{C183D7F6-B498-43B3-948B-1728B52AA6E4}">
                  <adec:decorative xmlns:adec="http://schemas.microsoft.com/office/drawing/2017/decorative" val="1"/>
                </a:ext>
              </a:extLst>
            </p:cNvPr>
            <p:cNvCxnSpPr>
              <a:cxnSpLocks/>
            </p:cNvCxnSpPr>
            <p:nvPr/>
          </p:nvCxnSpPr>
          <p:spPr>
            <a:xfrm>
              <a:off x="5065253" y="4015565"/>
              <a:ext cx="0" cy="734711"/>
            </a:xfrm>
            <a:prstGeom prst="straightConnector1">
              <a:avLst/>
            </a:prstGeom>
            <a:ln w="12700">
              <a:solidFill>
                <a:srgbClr val="545B6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grpSp>
      <p:sp>
        <p:nvSpPr>
          <p:cNvPr id="5" name="Footer Placeholder 4">
            <a:extLst>
              <a:ext uri="{FF2B5EF4-FFF2-40B4-BE49-F238E27FC236}">
                <a16:creationId xmlns:a16="http://schemas.microsoft.com/office/drawing/2014/main" id="{06A1CE70-B878-44B5-999A-AE8CDF5BD30D}"/>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6" name="Slide Number Placeholder 5">
            <a:extLs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30</a:t>
            </a:fld>
            <a:endParaRPr lang="en-US" dirty="0"/>
          </a:p>
        </p:txBody>
      </p:sp>
    </p:spTree>
    <p:custDataLst>
      <p:tags r:id="rId1"/>
    </p:custDataLst>
    <p:extLst>
      <p:ext uri="{BB962C8B-B14F-4D97-AF65-F5344CB8AC3E}">
        <p14:creationId xmlns:p14="http://schemas.microsoft.com/office/powerpoint/2010/main" val="25609025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887BEA-8718-47A3-95B7-4A67216EAEEC}"/>
              </a:ext>
            </a:extLst>
          </p:cNvPr>
          <p:cNvSpPr>
            <a:spLocks noGrp="1"/>
          </p:cNvSpPr>
          <p:nvPr>
            <p:ph type="title"/>
          </p:nvPr>
        </p:nvSpPr>
        <p:spPr/>
        <p:txBody>
          <a:bodyPr/>
          <a:lstStyle/>
          <a:p>
            <a:r>
              <a:rPr lang="en-US" dirty="0"/>
              <a:t>Storage case study activity</a:t>
            </a:r>
          </a:p>
        </p:txBody>
      </p:sp>
      <p:sp>
        <p:nvSpPr>
          <p:cNvPr id="3" name="Content Placeholder 2">
            <a:extLst>
              <a:ext uri="{FF2B5EF4-FFF2-40B4-BE49-F238E27FC236}">
                <a16:creationId xmlns:a16="http://schemas.microsoft.com/office/drawing/2014/main" id="{4ED33034-12E4-4274-9CE5-163678EB2974}"/>
              </a:ext>
            </a:extLst>
          </p:cNvPr>
          <p:cNvSpPr>
            <a:spLocks noGrp="1"/>
          </p:cNvSpPr>
          <p:nvPr>
            <p:ph idx="1"/>
          </p:nvPr>
        </p:nvSpPr>
        <p:spPr/>
        <p:txBody>
          <a:bodyPr/>
          <a:lstStyle/>
          <a:p>
            <a:pPr marL="0" indent="0">
              <a:buNone/>
            </a:pPr>
            <a:r>
              <a:rPr lang="en-US" sz="2000" b="1" dirty="0"/>
              <a:t>Case 3: </a:t>
            </a:r>
            <a:r>
              <a:rPr lang="en-US" sz="2000" dirty="0"/>
              <a:t>A data protection company must be able to ingest and store large amounts of customer data and help their customers meet compliance requirements. They use Amazon EC2 for scalable compute and Amazon DynamoDB for duplicate data and metadata lookups. The following diagram illustrates their architecture.</a:t>
            </a:r>
          </a:p>
          <a:p>
            <a:endParaRPr lang="en-US" sz="1800" dirty="0"/>
          </a:p>
          <a:p>
            <a:pPr marL="0" indent="0">
              <a:buNone/>
            </a:pPr>
            <a:endParaRPr lang="en-US" dirty="0"/>
          </a:p>
        </p:txBody>
      </p:sp>
      <p:grpSp>
        <p:nvGrpSpPr>
          <p:cNvPr id="10" name="Group 9" descr="Storage activity case 3.">
            <a:extLst>
              <a:ext uri="{FF2B5EF4-FFF2-40B4-BE49-F238E27FC236}">
                <a16:creationId xmlns:a16="http://schemas.microsoft.com/office/drawing/2014/main" id="{A1AAB66B-570E-4FFB-B1E6-F6CE68D12E79}"/>
              </a:ext>
            </a:extLst>
          </p:cNvPr>
          <p:cNvGrpSpPr/>
          <p:nvPr/>
        </p:nvGrpSpPr>
        <p:grpSpPr>
          <a:xfrm>
            <a:off x="3128325" y="3263654"/>
            <a:ext cx="5935351" cy="2479725"/>
            <a:chOff x="3128325" y="3263654"/>
            <a:chExt cx="5935351" cy="2479725"/>
          </a:xfrm>
        </p:grpSpPr>
        <p:cxnSp>
          <p:nvCxnSpPr>
            <p:cNvPr id="44" name="Straight Arrow Connector 43">
              <a:extLst>
                <a:ext uri="{FF2B5EF4-FFF2-40B4-BE49-F238E27FC236}">
                  <a16:creationId xmlns:a16="http://schemas.microsoft.com/office/drawing/2014/main" id="{614DC5F6-4F69-41A7-9159-83BAE9D53AF7}"/>
                </a:ext>
                <a:ext uri="{C183D7F6-B498-43B3-948B-1728B52AA6E4}">
                  <adec:decorative xmlns:adec="http://schemas.microsoft.com/office/drawing/2017/decorative" val="1"/>
                </a:ext>
              </a:extLst>
            </p:cNvPr>
            <p:cNvCxnSpPr>
              <a:cxnSpLocks/>
              <a:stCxn id="26" idx="3"/>
              <a:endCxn id="29" idx="1"/>
            </p:cNvCxnSpPr>
            <p:nvPr/>
          </p:nvCxnSpPr>
          <p:spPr>
            <a:xfrm>
              <a:off x="6870800" y="3665399"/>
              <a:ext cx="1278476" cy="0"/>
            </a:xfrm>
            <a:prstGeom prst="straightConnector1">
              <a:avLst/>
            </a:prstGeom>
            <a:ln w="12700">
              <a:solidFill>
                <a:srgbClr val="545B6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grpSp>
          <p:nvGrpSpPr>
            <p:cNvPr id="16" name="Group 15">
              <a:extLst>
                <a:ext uri="{FF2B5EF4-FFF2-40B4-BE49-F238E27FC236}">
                  <a16:creationId xmlns:a16="http://schemas.microsoft.com/office/drawing/2014/main" id="{19CB8781-FA96-4E82-BF3C-B7128402E817}"/>
                </a:ext>
              </a:extLst>
            </p:cNvPr>
            <p:cNvGrpSpPr/>
            <p:nvPr/>
          </p:nvGrpSpPr>
          <p:grpSpPr>
            <a:xfrm>
              <a:off x="5910680" y="3299639"/>
              <a:ext cx="1188720" cy="1055335"/>
              <a:chOff x="4127288" y="2874635"/>
              <a:chExt cx="1188720" cy="1055335"/>
            </a:xfrm>
          </p:grpSpPr>
          <p:pic>
            <p:nvPicPr>
              <p:cNvPr id="26" name="Graphic 5">
                <a:extLst>
                  <a:ext uri="{FF2B5EF4-FFF2-40B4-BE49-F238E27FC236}">
                    <a16:creationId xmlns:a16="http://schemas.microsoft.com/office/drawing/2014/main" id="{7C70ABDE-DDDD-49F0-A23B-DC093EA6AD2E}"/>
                  </a:ext>
                  <a:ext uri="{C183D7F6-B498-43B3-948B-1728B52AA6E4}">
                    <adec:decorative xmlns:adec="http://schemas.microsoft.com/office/drawing/2017/decorative" val="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55888" y="2874635"/>
                <a:ext cx="731520" cy="731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TextBox 31">
                <a:extLst>
                  <a:ext uri="{FF2B5EF4-FFF2-40B4-BE49-F238E27FC236}">
                    <a16:creationId xmlns:a16="http://schemas.microsoft.com/office/drawing/2014/main" id="{58B1716D-34DD-4E0E-BC22-FB5DDC598B13}"/>
                  </a:ext>
                </a:extLst>
              </p:cNvPr>
              <p:cNvSpPr txBox="1"/>
              <p:nvPr/>
            </p:nvSpPr>
            <p:spPr>
              <a:xfrm>
                <a:off x="4127288" y="3622193"/>
                <a:ext cx="1188720" cy="307777"/>
              </a:xfrm>
              <a:prstGeom prst="rect">
                <a:avLst/>
              </a:prstGeom>
              <a:noFill/>
            </p:spPr>
            <p:txBody>
              <a:bodyPr wrap="square" rtlCol="0">
                <a:spAutoFit/>
              </a:bodyPr>
              <a:lstStyle/>
              <a:p>
                <a:pPr algn="ctr"/>
                <a:r>
                  <a:rPr lang="en-US" sz="1400" dirty="0">
                    <a:solidFill>
                      <a:srgbClr val="000000"/>
                    </a:solidFill>
                    <a:latin typeface="+mj-lt"/>
                    <a:ea typeface="Amazon Ember" panose="020B0603020204020204" pitchFamily="34" charset="0"/>
                    <a:cs typeface="Amazon Ember" panose="020B0603020204020204" pitchFamily="34" charset="0"/>
                  </a:rPr>
                  <a:t>Amazon EC2</a:t>
                </a:r>
                <a:endParaRPr lang="en-US" sz="1400" dirty="0">
                  <a:latin typeface="+mj-lt"/>
                  <a:ea typeface="Amazon Ember" panose="020B0603020204020204" pitchFamily="34" charset="0"/>
                  <a:cs typeface="Amazon Ember" panose="020B0603020204020204" pitchFamily="34" charset="0"/>
                </a:endParaRPr>
              </a:p>
            </p:txBody>
          </p:sp>
        </p:grpSp>
        <p:grpSp>
          <p:nvGrpSpPr>
            <p:cNvPr id="15" name="Group 14">
              <a:extLst>
                <a:ext uri="{FF2B5EF4-FFF2-40B4-BE49-F238E27FC236}">
                  <a16:creationId xmlns:a16="http://schemas.microsoft.com/office/drawing/2014/main" id="{9779AEDF-AE98-4DDA-A4D1-2030009F71FC}"/>
                </a:ext>
              </a:extLst>
            </p:cNvPr>
            <p:cNvGrpSpPr/>
            <p:nvPr/>
          </p:nvGrpSpPr>
          <p:grpSpPr>
            <a:xfrm>
              <a:off x="3128325" y="3263654"/>
              <a:ext cx="1378349" cy="1773985"/>
              <a:chOff x="1344933" y="2838650"/>
              <a:chExt cx="1378349" cy="1773985"/>
            </a:xfrm>
          </p:grpSpPr>
          <p:sp>
            <p:nvSpPr>
              <p:cNvPr id="4" name="TextBox 3">
                <a:extLst>
                  <a:ext uri="{FF2B5EF4-FFF2-40B4-BE49-F238E27FC236}">
                    <a16:creationId xmlns:a16="http://schemas.microsoft.com/office/drawing/2014/main" id="{670AD3D9-BC33-42A9-873E-FC7059A7E15B}"/>
                  </a:ext>
                </a:extLst>
              </p:cNvPr>
              <p:cNvSpPr txBox="1"/>
              <p:nvPr/>
            </p:nvSpPr>
            <p:spPr>
              <a:xfrm>
                <a:off x="1641210" y="4274081"/>
                <a:ext cx="785793" cy="338554"/>
              </a:xfrm>
              <a:prstGeom prst="rect">
                <a:avLst/>
              </a:prstGeom>
              <a:noFill/>
            </p:spPr>
            <p:txBody>
              <a:bodyPr wrap="non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Clients</a:t>
                </a:r>
              </a:p>
            </p:txBody>
          </p:sp>
          <p:pic>
            <p:nvPicPr>
              <p:cNvPr id="27" name="Graphic 26">
                <a:extLst>
                  <a:ext uri="{FF2B5EF4-FFF2-40B4-BE49-F238E27FC236}">
                    <a16:creationId xmlns:a16="http://schemas.microsoft.com/office/drawing/2014/main" id="{7CFFBF3A-C397-4FB0-9DC6-FAAD273C9B07}"/>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063909" y="2847619"/>
                <a:ext cx="659373" cy="659373"/>
              </a:xfrm>
              <a:prstGeom prst="rect">
                <a:avLst/>
              </a:prstGeom>
            </p:spPr>
          </p:pic>
          <p:pic>
            <p:nvPicPr>
              <p:cNvPr id="28" name="Graphic 27">
                <a:extLst>
                  <a:ext uri="{FF2B5EF4-FFF2-40B4-BE49-F238E27FC236}">
                    <a16:creationId xmlns:a16="http://schemas.microsoft.com/office/drawing/2014/main" id="{D0891803-69C7-4998-B408-A2960FCBCB62}"/>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344933" y="2838650"/>
                <a:ext cx="659373" cy="659373"/>
              </a:xfrm>
              <a:prstGeom prst="rect">
                <a:avLst/>
              </a:prstGeom>
            </p:spPr>
          </p:pic>
          <p:pic>
            <p:nvPicPr>
              <p:cNvPr id="30" name="Graphic 29">
                <a:extLst>
                  <a:ext uri="{FF2B5EF4-FFF2-40B4-BE49-F238E27FC236}">
                    <a16:creationId xmlns:a16="http://schemas.microsoft.com/office/drawing/2014/main" id="{3C69C610-9309-4C7F-809A-2D41F39B8591}"/>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704421" y="3580929"/>
                <a:ext cx="659373" cy="659373"/>
              </a:xfrm>
              <a:prstGeom prst="rect">
                <a:avLst/>
              </a:prstGeom>
            </p:spPr>
          </p:pic>
        </p:grpSp>
        <p:grpSp>
          <p:nvGrpSpPr>
            <p:cNvPr id="18" name="Group 17">
              <a:extLst>
                <a:ext uri="{FF2B5EF4-FFF2-40B4-BE49-F238E27FC236}">
                  <a16:creationId xmlns:a16="http://schemas.microsoft.com/office/drawing/2014/main" id="{862F9504-30B3-4CD3-A417-EB104452E24C}"/>
                </a:ext>
              </a:extLst>
            </p:cNvPr>
            <p:cNvGrpSpPr/>
            <p:nvPr/>
          </p:nvGrpSpPr>
          <p:grpSpPr>
            <a:xfrm>
              <a:off x="5949439" y="4828979"/>
              <a:ext cx="1111202" cy="914400"/>
              <a:chOff x="4166047" y="4403975"/>
              <a:chExt cx="1111202" cy="914400"/>
            </a:xfrm>
          </p:grpSpPr>
          <p:sp>
            <p:nvSpPr>
              <p:cNvPr id="39" name="TextBox 38">
                <a:extLst>
                  <a:ext uri="{FF2B5EF4-FFF2-40B4-BE49-F238E27FC236}">
                    <a16:creationId xmlns:a16="http://schemas.microsoft.com/office/drawing/2014/main" id="{2546BA1D-C60C-4AAF-B616-5F4A6BCD380C}"/>
                  </a:ext>
                </a:extLst>
              </p:cNvPr>
              <p:cNvSpPr txBox="1"/>
              <p:nvPr/>
            </p:nvSpPr>
            <p:spPr>
              <a:xfrm>
                <a:off x="4166047" y="4691898"/>
                <a:ext cx="1111202" cy="338554"/>
              </a:xfrm>
              <a:prstGeom prst="rect">
                <a:avLst/>
              </a:prstGeom>
              <a:noFill/>
            </p:spPr>
            <p:txBody>
              <a:bodyPr wrap="non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Storage ??</a:t>
                </a:r>
              </a:p>
            </p:txBody>
          </p:sp>
          <p:sp>
            <p:nvSpPr>
              <p:cNvPr id="38" name="Rectangle 37">
                <a:extLst>
                  <a:ext uri="{FF2B5EF4-FFF2-40B4-BE49-F238E27FC236}">
                    <a16:creationId xmlns:a16="http://schemas.microsoft.com/office/drawing/2014/main" id="{9E97E402-04F6-44AA-85C3-9BDEF5359661}"/>
                  </a:ext>
                </a:extLst>
              </p:cNvPr>
              <p:cNvSpPr/>
              <p:nvPr/>
            </p:nvSpPr>
            <p:spPr>
              <a:xfrm>
                <a:off x="4215248" y="4403975"/>
                <a:ext cx="1012801" cy="914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42" name="Straight Arrow Connector 41">
              <a:extLst>
                <a:ext uri="{FF2B5EF4-FFF2-40B4-BE49-F238E27FC236}">
                  <a16:creationId xmlns:a16="http://schemas.microsoft.com/office/drawing/2014/main" id="{15D6417A-3903-4478-A264-57772D911BC8}"/>
                </a:ext>
                <a:ext uri="{C183D7F6-B498-43B3-948B-1728B52AA6E4}">
                  <adec:decorative xmlns:adec="http://schemas.microsoft.com/office/drawing/2017/decorative" val="1"/>
                </a:ext>
              </a:extLst>
            </p:cNvPr>
            <p:cNvCxnSpPr/>
            <p:nvPr/>
          </p:nvCxnSpPr>
          <p:spPr>
            <a:xfrm>
              <a:off x="4503521" y="3670479"/>
              <a:ext cx="1645920" cy="0"/>
            </a:xfrm>
            <a:prstGeom prst="straightConnector1">
              <a:avLst/>
            </a:prstGeom>
            <a:ln w="12700">
              <a:solidFill>
                <a:srgbClr val="545B6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3D33DC47-95AF-431B-B922-0448B18DEA79}"/>
                </a:ext>
                <a:ext uri="{C183D7F6-B498-43B3-948B-1728B52AA6E4}">
                  <adec:decorative xmlns:adec="http://schemas.microsoft.com/office/drawing/2017/decorative" val="1"/>
                </a:ext>
              </a:extLst>
            </p:cNvPr>
            <p:cNvCxnSpPr>
              <a:cxnSpLocks/>
              <a:stCxn id="32" idx="2"/>
            </p:cNvCxnSpPr>
            <p:nvPr/>
          </p:nvCxnSpPr>
          <p:spPr>
            <a:xfrm>
              <a:off x="6505040" y="4354974"/>
              <a:ext cx="0" cy="457200"/>
            </a:xfrm>
            <a:prstGeom prst="straightConnector1">
              <a:avLst/>
            </a:prstGeom>
            <a:ln w="12700">
              <a:solidFill>
                <a:srgbClr val="545B6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C235F3F8-8150-4695-A6AF-99C875DAAB1A}"/>
                </a:ext>
              </a:extLst>
            </p:cNvPr>
            <p:cNvGrpSpPr/>
            <p:nvPr/>
          </p:nvGrpSpPr>
          <p:grpSpPr>
            <a:xfrm>
              <a:off x="7966396" y="3299639"/>
              <a:ext cx="1097280" cy="1270778"/>
              <a:chOff x="6183004" y="2874635"/>
              <a:chExt cx="1097280" cy="1270778"/>
            </a:xfrm>
          </p:grpSpPr>
          <p:sp>
            <p:nvSpPr>
              <p:cNvPr id="36" name="TextBox 35">
                <a:extLst>
                  <a:ext uri="{FF2B5EF4-FFF2-40B4-BE49-F238E27FC236}">
                    <a16:creationId xmlns:a16="http://schemas.microsoft.com/office/drawing/2014/main" id="{339E9C23-300E-4DC9-920F-8FF80A628AD2}"/>
                  </a:ext>
                </a:extLst>
              </p:cNvPr>
              <p:cNvSpPr txBox="1"/>
              <p:nvPr/>
            </p:nvSpPr>
            <p:spPr>
              <a:xfrm>
                <a:off x="6183004" y="3622193"/>
                <a:ext cx="1097280" cy="523220"/>
              </a:xfrm>
              <a:prstGeom prst="rect">
                <a:avLst/>
              </a:prstGeom>
              <a:noFill/>
            </p:spPr>
            <p:txBody>
              <a:bodyPr wrap="square" rtlCol="0">
                <a:spAutoFit/>
              </a:bodyPr>
              <a:lstStyle/>
              <a:p>
                <a:pPr algn="ctr"/>
                <a:r>
                  <a:rPr lang="en-US" sz="1400" dirty="0">
                    <a:solidFill>
                      <a:srgbClr val="000000"/>
                    </a:solidFill>
                    <a:latin typeface="+mj-lt"/>
                    <a:ea typeface="Amazon Ember" panose="020B0603020204020204" pitchFamily="34" charset="0"/>
                    <a:cs typeface="Amazon Ember" panose="020B0603020204020204" pitchFamily="34" charset="0"/>
                  </a:rPr>
                  <a:t>Amazon DynamoDB</a:t>
                </a:r>
                <a:endParaRPr lang="en-US" sz="1400" dirty="0">
                  <a:latin typeface="+mj-lt"/>
                  <a:ea typeface="Amazon Ember" panose="020B0603020204020204" pitchFamily="34" charset="0"/>
                  <a:cs typeface="Amazon Ember" panose="020B0603020204020204" pitchFamily="34" charset="0"/>
                </a:endParaRPr>
              </a:p>
            </p:txBody>
          </p:sp>
          <p:pic>
            <p:nvPicPr>
              <p:cNvPr id="29" name="Graphic 23">
                <a:extLst>
                  <a:ext uri="{FF2B5EF4-FFF2-40B4-BE49-F238E27FC236}">
                    <a16:creationId xmlns:a16="http://schemas.microsoft.com/office/drawing/2014/main" id="{084A3DDC-82DB-4600-93BE-678AC9F1D09B}"/>
                  </a:ext>
                  <a:ext uri="{C183D7F6-B498-43B3-948B-1728B52AA6E4}">
                    <adec:decorative xmlns:adec="http://schemas.microsoft.com/office/drawing/2017/decorative" val="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65884" y="2874635"/>
                <a:ext cx="731520" cy="731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5" name="Footer Placeholder 4">
            <a:extLst>
              <a:ext uri="{FF2B5EF4-FFF2-40B4-BE49-F238E27FC236}">
                <a16:creationId xmlns:a16="http://schemas.microsoft.com/office/drawing/2014/main" id="{06A1CE70-B878-44B5-999A-AE8CDF5BD30D}"/>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6" name="Slide Number Placeholder 5">
            <a:extLs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31</a:t>
            </a:fld>
            <a:endParaRPr lang="en-US" dirty="0"/>
          </a:p>
        </p:txBody>
      </p:sp>
    </p:spTree>
    <p:custDataLst>
      <p:tags r:id="rId1"/>
    </p:custDataLst>
    <p:extLst>
      <p:ext uri="{BB962C8B-B14F-4D97-AF65-F5344CB8AC3E}">
        <p14:creationId xmlns:p14="http://schemas.microsoft.com/office/powerpoint/2010/main" val="189705916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705F87E-6E2F-D249-BE4B-4F176A6B5D76}"/>
              </a:ext>
            </a:extLst>
          </p:cNvPr>
          <p:cNvSpPr>
            <a:spLocks noGrp="1"/>
          </p:cNvSpPr>
          <p:nvPr>
            <p:ph type="body" sz="quarter" idx="10"/>
          </p:nvPr>
        </p:nvSpPr>
        <p:spPr/>
        <p:txBody>
          <a:bodyPr/>
          <a:lstStyle/>
          <a:p>
            <a:r>
              <a:rPr lang="en-US" dirty="0"/>
              <a:t>Module 7: Storage</a:t>
            </a:r>
          </a:p>
        </p:txBody>
      </p:sp>
      <p:sp>
        <p:nvSpPr>
          <p:cNvPr id="2" name="Title 1">
            <a:extLst>
              <a:ext uri="{FF2B5EF4-FFF2-40B4-BE49-F238E27FC236}">
                <a16:creationId xmlns:a16="http://schemas.microsoft.com/office/drawing/2014/main" id="{619DD3E1-B0BA-7941-ACF6-89F4C489A40A}"/>
              </a:ext>
            </a:extLst>
          </p:cNvPr>
          <p:cNvSpPr>
            <a:spLocks noGrp="1"/>
          </p:cNvSpPr>
          <p:nvPr>
            <p:ph type="title"/>
          </p:nvPr>
        </p:nvSpPr>
        <p:spPr/>
        <p:txBody>
          <a:bodyPr/>
          <a:lstStyle/>
          <a:p>
            <a:r>
              <a:rPr lang="en-US" sz="4000" dirty="0"/>
              <a:t>Module wrap-up</a:t>
            </a:r>
          </a:p>
        </p:txBody>
      </p:sp>
      <p:sp>
        <p:nvSpPr>
          <p:cNvPr id="4" name="Footer Placeholder 3">
            <a:extLst>
              <a:ext uri="{FF2B5EF4-FFF2-40B4-BE49-F238E27FC236}">
                <a16:creationId xmlns:a16="http://schemas.microsoft.com/office/drawing/2014/main" id="{1A2456B8-8531-F443-AB1E-DDB065BAACC1}"/>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Tree>
    <p:custDataLst>
      <p:tags r:id="rId1"/>
    </p:custDataLst>
    <p:extLst>
      <p:ext uri="{BB962C8B-B14F-4D97-AF65-F5344CB8AC3E}">
        <p14:creationId xmlns:p14="http://schemas.microsoft.com/office/powerpoint/2010/main" val="218605456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latin typeface="+mj-lt"/>
              </a:rPr>
              <a:t>Module summary </a:t>
            </a:r>
          </a:p>
        </p:txBody>
      </p:sp>
      <p:sp>
        <p:nvSpPr>
          <p:cNvPr id="6" name="Content Placeholder 5">
            <a:extLst>
              <a:ext uri="{FF2B5EF4-FFF2-40B4-BE49-F238E27FC236}">
                <a16:creationId xmlns:a16="http://schemas.microsoft.com/office/drawing/2014/main" id="{96B1D8CB-247D-9047-BFCE-7C071A34030D}"/>
              </a:ext>
            </a:extLst>
          </p:cNvPr>
          <p:cNvSpPr>
            <a:spLocks noGrp="1"/>
          </p:cNvSpPr>
          <p:nvPr>
            <p:ph idx="1"/>
          </p:nvPr>
        </p:nvSpPr>
        <p:spPr/>
        <p:txBody>
          <a:bodyPr/>
          <a:lstStyle/>
          <a:p>
            <a:pPr marL="0" indent="0">
              <a:buNone/>
            </a:pPr>
            <a:r>
              <a:rPr lang="en-US" sz="2000" dirty="0"/>
              <a:t>In summary, in this module, you learned how to:</a:t>
            </a:r>
          </a:p>
          <a:p>
            <a:pPr lvl="0"/>
            <a:r>
              <a:rPr lang="en-US" sz="2000" dirty="0"/>
              <a:t>Identify the different types of storage</a:t>
            </a:r>
          </a:p>
          <a:p>
            <a:pPr lvl="0"/>
            <a:r>
              <a:rPr lang="en-US" sz="2000" dirty="0"/>
              <a:t>Explain Amazon S3</a:t>
            </a:r>
          </a:p>
          <a:p>
            <a:pPr lvl="0"/>
            <a:r>
              <a:rPr lang="en-US" sz="2000" dirty="0"/>
              <a:t>Identify the functionality in Amazon S3</a:t>
            </a:r>
          </a:p>
          <a:p>
            <a:pPr lvl="0"/>
            <a:r>
              <a:rPr lang="en-US" sz="2000" dirty="0"/>
              <a:t>Explain Amazon EBS</a:t>
            </a:r>
          </a:p>
          <a:p>
            <a:pPr lvl="0"/>
            <a:r>
              <a:rPr lang="en-US" sz="2000" dirty="0"/>
              <a:t>Identify the functionality in Amazon EBS</a:t>
            </a:r>
          </a:p>
          <a:p>
            <a:pPr lvl="0"/>
            <a:r>
              <a:rPr lang="en-US" sz="2000" dirty="0"/>
              <a:t>Perform functions in Amazon EBS to build an Amazon EC2 storage solution </a:t>
            </a:r>
          </a:p>
          <a:p>
            <a:pPr lvl="0"/>
            <a:r>
              <a:rPr lang="en-US" sz="2000" dirty="0"/>
              <a:t>Explain Amazon EFS</a:t>
            </a:r>
          </a:p>
          <a:p>
            <a:pPr lvl="0"/>
            <a:r>
              <a:rPr lang="en-US" sz="2000" dirty="0"/>
              <a:t>Identify the functionality in Amazon EFS</a:t>
            </a:r>
          </a:p>
          <a:p>
            <a:pPr lvl="0"/>
            <a:r>
              <a:rPr lang="en-US" sz="2000" dirty="0"/>
              <a:t>Explain Amazon S3 Glacier</a:t>
            </a:r>
          </a:p>
          <a:p>
            <a:pPr lvl="0"/>
            <a:r>
              <a:rPr lang="en-US" sz="2000" dirty="0"/>
              <a:t>Identify the functionality in Amazon S3 Glacier</a:t>
            </a:r>
          </a:p>
          <a:p>
            <a:pPr lvl="0"/>
            <a:r>
              <a:rPr lang="en-US" sz="2000" dirty="0"/>
              <a:t>Differentiate between Amazon EBS, Amazon S3, Amazon EFS, and Amazon S3 Glacier</a:t>
            </a:r>
          </a:p>
          <a:p>
            <a:endParaRPr lang="en-US" sz="2000" dirty="0"/>
          </a:p>
        </p:txBody>
      </p:sp>
      <p:sp>
        <p:nvSpPr>
          <p:cNvPr id="3" name="Footer Placeholder 2">
            <a:extLst>
              <a:ext uri="{FF2B5EF4-FFF2-40B4-BE49-F238E27FC236}">
                <a16:creationId xmlns:a16="http://schemas.microsoft.com/office/drawing/2014/main" id="{C6B2E223-EA0C-E54C-AFE4-3B324B5FF5A2}"/>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5" name="Slide Number Placeholder 4">
            <a:extLs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33</a:t>
            </a:fld>
            <a:endParaRPr lang="en-US" dirty="0"/>
          </a:p>
        </p:txBody>
      </p:sp>
    </p:spTree>
    <p:custDataLst>
      <p:tags r:id="rId1"/>
    </p:custDataLst>
    <p:extLst>
      <p:ext uri="{BB962C8B-B14F-4D97-AF65-F5344CB8AC3E}">
        <p14:creationId xmlns:p14="http://schemas.microsoft.com/office/powerpoint/2010/main" val="27116608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89D4C57-8ACE-7A46-BE45-25F2ADAE9651}"/>
              </a:ext>
            </a:extLst>
          </p:cNvPr>
          <p:cNvSpPr>
            <a:spLocks noGrp="1"/>
          </p:cNvSpPr>
          <p:nvPr>
            <p:ph type="title"/>
          </p:nvPr>
        </p:nvSpPr>
        <p:spPr/>
        <p:txBody>
          <a:bodyPr/>
          <a:lstStyle/>
          <a:p>
            <a:r>
              <a:rPr lang="en-US" sz="4000" dirty="0">
                <a:latin typeface="+mj-lt"/>
              </a:rPr>
              <a:t>Complete the knowledge check</a:t>
            </a:r>
          </a:p>
        </p:txBody>
      </p:sp>
      <p:pic>
        <p:nvPicPr>
          <p:cNvPr id="6" name="Picture 5">
            <a:extLst>
              <a:ext uri="{FF2B5EF4-FFF2-40B4-BE49-F238E27FC236}">
                <a16:creationId xmlns:a16="http://schemas.microsoft.com/office/drawing/2014/main" id="{6AA59BB7-F837-804D-AFBB-23A2CCBCA2A3}"/>
              </a:ext>
              <a:ext uri="{C183D7F6-B498-43B3-948B-1728B52AA6E4}">
                <adec:decorative xmlns:adec="http://schemas.microsoft.com/office/drawing/2017/decorative" val="1"/>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2588755" y="1564105"/>
            <a:ext cx="6864617" cy="4576411"/>
          </a:xfrm>
          <a:prstGeom prst="rect">
            <a:avLst/>
          </a:prstGeom>
          <a:ln>
            <a:solidFill>
              <a:schemeClr val="accent1"/>
            </a:solidFill>
          </a:ln>
        </p:spPr>
      </p:pic>
      <p:sp>
        <p:nvSpPr>
          <p:cNvPr id="2" name="Footer Placeholder 1">
            <a:extLst>
              <a:ext uri="{FF2B5EF4-FFF2-40B4-BE49-F238E27FC236}">
                <a16:creationId xmlns:a16="http://schemas.microsoft.com/office/drawing/2014/main" id="{A1E06863-06C9-A243-9422-4B55DC60D9BE}"/>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5" name="Slide Number Placeholder 4">
            <a:extLs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34</a:t>
            </a:fld>
            <a:endParaRPr lang="en-US" dirty="0"/>
          </a:p>
        </p:txBody>
      </p:sp>
    </p:spTree>
    <p:custDataLst>
      <p:tags r:id="rId1"/>
    </p:custDataLst>
    <p:extLst>
      <p:ext uri="{BB962C8B-B14F-4D97-AF65-F5344CB8AC3E}">
        <p14:creationId xmlns:p14="http://schemas.microsoft.com/office/powerpoint/2010/main" val="17254952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C3CE73EB-211E-124D-80C7-B13C8898C13B}"/>
              </a:ext>
            </a:extLst>
          </p:cNvPr>
          <p:cNvSpPr>
            <a:spLocks noGrp="1"/>
          </p:cNvSpPr>
          <p:nvPr>
            <p:ph type="title"/>
          </p:nvPr>
        </p:nvSpPr>
        <p:spPr/>
        <p:txBody>
          <a:bodyPr/>
          <a:lstStyle/>
          <a:p>
            <a:r>
              <a:rPr lang="en-US" dirty="0"/>
              <a:t>Sample exam question</a:t>
            </a:r>
          </a:p>
        </p:txBody>
      </p:sp>
      <p:sp>
        <p:nvSpPr>
          <p:cNvPr id="4" name="Text Placeholder 3"/>
          <p:cNvSpPr>
            <a:spLocks noGrp="1"/>
          </p:cNvSpPr>
          <p:nvPr>
            <p:ph idx="1"/>
          </p:nvPr>
        </p:nvSpPr>
        <p:spPr/>
        <p:txBody>
          <a:bodyPr/>
          <a:lstStyle/>
          <a:p>
            <a:pPr marL="0" lvl="0" indent="0">
              <a:buNone/>
            </a:pPr>
            <a:r>
              <a:rPr lang="en-US" sz="2400" dirty="0"/>
              <a:t>A company wants to store data that is not frequently accessed. What is the best and cost-effective solution that should be considered?</a:t>
            </a:r>
          </a:p>
          <a:p>
            <a:pPr marL="0" lvl="0" indent="0">
              <a:buNone/>
            </a:pPr>
            <a:endParaRPr lang="en-US" sz="2400" dirty="0"/>
          </a:p>
          <a:p>
            <a:pPr marL="457200" lvl="0" indent="-457200">
              <a:buFont typeface="+mj-lt"/>
              <a:buAutoNum type="alphaUcPeriod"/>
            </a:pPr>
            <a:r>
              <a:rPr lang="en-US" sz="2400" dirty="0"/>
              <a:t>AWS Storage Gateway</a:t>
            </a:r>
          </a:p>
          <a:p>
            <a:pPr marL="457200" lvl="0" indent="-457200">
              <a:buFont typeface="+mj-lt"/>
              <a:buAutoNum type="alphaUcPeriod"/>
            </a:pPr>
            <a:r>
              <a:rPr lang="en-US" sz="2400" dirty="0"/>
              <a:t>Amazon Simple Storage Service Glacier</a:t>
            </a:r>
          </a:p>
          <a:p>
            <a:pPr marL="457200" lvl="0" indent="-457200">
              <a:buFont typeface="+mj-lt"/>
              <a:buAutoNum type="alphaUcPeriod"/>
            </a:pPr>
            <a:r>
              <a:rPr lang="en-US" sz="2400" dirty="0"/>
              <a:t>Amazon Elastic Block Store </a:t>
            </a:r>
            <a:r>
              <a:rPr lang="en-US" sz="2400"/>
              <a:t>(Amazon EBS)</a:t>
            </a:r>
            <a:endParaRPr lang="en-US" sz="2400" dirty="0"/>
          </a:p>
          <a:p>
            <a:pPr marL="457200" lvl="0" indent="-457200">
              <a:buFont typeface="+mj-lt"/>
              <a:buAutoNum type="alphaUcPeriod"/>
            </a:pPr>
            <a:r>
              <a:rPr lang="en-US" sz="2400" dirty="0"/>
              <a:t>Amazon Simple Storage Service (Amazon S3)</a:t>
            </a:r>
          </a:p>
        </p:txBody>
      </p:sp>
      <p:sp>
        <p:nvSpPr>
          <p:cNvPr id="22" name="Rectangle 21" descr="box around 'not frequently accessed'.">
            <a:extLst>
              <a:ext uri="{FF2B5EF4-FFF2-40B4-BE49-F238E27FC236}">
                <a16:creationId xmlns:a16="http://schemas.microsoft.com/office/drawing/2014/main" id="{1C03C7B4-56D2-574C-84EC-E802BAD51BD6}"/>
              </a:ext>
            </a:extLst>
          </p:cNvPr>
          <p:cNvSpPr/>
          <p:nvPr/>
        </p:nvSpPr>
        <p:spPr>
          <a:xfrm>
            <a:off x="5649035" y="1537782"/>
            <a:ext cx="3223117" cy="396240"/>
          </a:xfrm>
          <a:prstGeom prst="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descr="box around 'cost-effective solution'.">
            <a:extLst>
              <a:ext uri="{FF2B5EF4-FFF2-40B4-BE49-F238E27FC236}">
                <a16:creationId xmlns:a16="http://schemas.microsoft.com/office/drawing/2014/main" id="{D917926B-89D2-A148-BEFD-97157995F014}"/>
              </a:ext>
            </a:extLst>
          </p:cNvPr>
          <p:cNvSpPr/>
          <p:nvPr/>
        </p:nvSpPr>
        <p:spPr>
          <a:xfrm>
            <a:off x="1086364" y="1880347"/>
            <a:ext cx="3040793" cy="396240"/>
          </a:xfrm>
          <a:prstGeom prst="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descr="box around response B: Amazon Simple Storage Service Glacier.">
            <a:extLst>
              <a:ext uri="{FF2B5EF4-FFF2-40B4-BE49-F238E27FC236}">
                <a16:creationId xmlns:a16="http://schemas.microsoft.com/office/drawing/2014/main" id="{223D788C-6C14-CA49-9866-1E43C04FE474}"/>
              </a:ext>
            </a:extLst>
          </p:cNvPr>
          <p:cNvSpPr/>
          <p:nvPr/>
        </p:nvSpPr>
        <p:spPr>
          <a:xfrm>
            <a:off x="374130" y="3230880"/>
            <a:ext cx="5943600" cy="396240"/>
          </a:xfrm>
          <a:prstGeom prst="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Footer Placeholder 2">
            <a:extLst>
              <a:ext uri="{C183D7F6-B498-43B3-948B-1728B52AA6E4}">
                <adec:decorative xmlns:adec="http://schemas.microsoft.com/office/drawing/2017/decorative" val="1"/>
              </a:ext>
            </a:extLst>
          </p:cNvPr>
          <p:cNvSpPr>
            <a:spLocks noGrp="1"/>
          </p:cNvSpPr>
          <p:nvPr>
            <p:ph type="ftr" sz="quarter" idx="3"/>
          </p:nvPr>
        </p:nvSpPr>
        <p:spPr>
          <a:xfrm>
            <a:off x="419100" y="6356350"/>
            <a:ext cx="3970020" cy="365125"/>
          </a:xfrm>
        </p:spPr>
        <p:txBody>
          <a:bodyPr/>
          <a:lstStyle>
            <a:lvl1pPr>
              <a:defRPr>
                <a:latin typeface="Amazon Ember" panose="02000000000000000000" pitchFamily="2" charset="0"/>
                <a:ea typeface="Amazon Ember" panose="02000000000000000000" pitchFamily="2" charset="0"/>
              </a:defRPr>
            </a:lvl1pPr>
          </a:lstStyle>
          <a:p>
            <a:r>
              <a:rPr lang="en-US" dirty="0"/>
              <a:t>© 2019 Amazon Web Services, Inc. or its Affiliates. All rights reserved.</a:t>
            </a:r>
          </a:p>
        </p:txBody>
      </p:sp>
      <p:sp>
        <p:nvSpPr>
          <p:cNvPr id="3" name="Slide Number Placeholder 2">
            <a:extLs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35</a:t>
            </a:fld>
            <a:endParaRPr lang="en-US" dirty="0"/>
          </a:p>
        </p:txBody>
      </p:sp>
    </p:spTree>
    <p:custDataLst>
      <p:tags r:id="rId1"/>
    </p:custDataLst>
    <p:extLst>
      <p:ext uri="{BB962C8B-B14F-4D97-AF65-F5344CB8AC3E}">
        <p14:creationId xmlns:p14="http://schemas.microsoft.com/office/powerpoint/2010/main" val="3072631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5"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525F029-436D-EA42-9997-2BBAA9D7829C}"/>
              </a:ext>
            </a:extLst>
          </p:cNvPr>
          <p:cNvSpPr>
            <a:spLocks noGrp="1"/>
          </p:cNvSpPr>
          <p:nvPr>
            <p:ph type="title"/>
          </p:nvPr>
        </p:nvSpPr>
        <p:spPr/>
        <p:txBody>
          <a:bodyPr/>
          <a:lstStyle/>
          <a:p>
            <a:r>
              <a:rPr lang="en-US" dirty="0"/>
              <a:t>Additional resources</a:t>
            </a:r>
          </a:p>
        </p:txBody>
      </p:sp>
      <p:sp>
        <p:nvSpPr>
          <p:cNvPr id="6" name="Content Placeholder 5">
            <a:extLst>
              <a:ext uri="{FF2B5EF4-FFF2-40B4-BE49-F238E27FC236}">
                <a16:creationId xmlns:a16="http://schemas.microsoft.com/office/drawing/2014/main" id="{2AA3B981-BB0A-8E4E-A921-BE92B16069F5}"/>
              </a:ext>
            </a:extLst>
          </p:cNvPr>
          <p:cNvSpPr>
            <a:spLocks noGrp="1"/>
          </p:cNvSpPr>
          <p:nvPr>
            <p:ph idx="1"/>
          </p:nvPr>
        </p:nvSpPr>
        <p:spPr/>
        <p:txBody>
          <a:bodyPr/>
          <a:lstStyle/>
          <a:p>
            <a:pPr>
              <a:lnSpc>
                <a:spcPct val="150000"/>
              </a:lnSpc>
            </a:pPr>
            <a:r>
              <a:rPr lang="en-US" dirty="0">
                <a:hlinkClick r:id="rId4"/>
              </a:rPr>
              <a:t>AWS Storage page</a:t>
            </a:r>
            <a:endParaRPr lang="en-US" dirty="0"/>
          </a:p>
          <a:p>
            <a:pPr>
              <a:lnSpc>
                <a:spcPct val="150000"/>
              </a:lnSpc>
            </a:pPr>
            <a:r>
              <a:rPr lang="en-US" dirty="0">
                <a:hlinkClick r:id="rId5"/>
              </a:rPr>
              <a:t>Storage Overview</a:t>
            </a:r>
            <a:endParaRPr lang="en-US" dirty="0"/>
          </a:p>
          <a:p>
            <a:pPr>
              <a:lnSpc>
                <a:spcPct val="150000"/>
              </a:lnSpc>
            </a:pPr>
            <a:r>
              <a:rPr lang="en-US" dirty="0">
                <a:hlinkClick r:id="rId6"/>
              </a:rPr>
              <a:t>Recovering files from an Amazon EBS volume backup</a:t>
            </a:r>
            <a:endParaRPr lang="en-US" dirty="0"/>
          </a:p>
          <a:p>
            <a:pPr>
              <a:lnSpc>
                <a:spcPct val="150000"/>
              </a:lnSpc>
            </a:pPr>
            <a:r>
              <a:rPr lang="en-US" dirty="0">
                <a:hlinkClick r:id="rId7"/>
              </a:rPr>
              <a:t>Confused by AWS Storage Options? S3, EFS, EBS Explained </a:t>
            </a:r>
            <a:endParaRPr lang="en-US" dirty="0"/>
          </a:p>
        </p:txBody>
      </p:sp>
      <p:sp>
        <p:nvSpPr>
          <p:cNvPr id="3" name="Footer Placeholder 2">
            <a:extLst>
              <a:ext uri="{FF2B5EF4-FFF2-40B4-BE49-F238E27FC236}">
                <a16:creationId xmlns:a16="http://schemas.microsoft.com/office/drawing/2014/main" id="{FC27F1A9-CE38-3B4E-B176-FB3355BEE520}"/>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4" name="Slide Number Placeholder 3">
            <a:extLs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36</a:t>
            </a:fld>
            <a:endParaRPr lang="en-US" dirty="0"/>
          </a:p>
        </p:txBody>
      </p:sp>
    </p:spTree>
    <p:custDataLst>
      <p:tags r:id="rId1"/>
    </p:custDataLst>
    <p:extLst>
      <p:ext uri="{BB962C8B-B14F-4D97-AF65-F5344CB8AC3E}">
        <p14:creationId xmlns:p14="http://schemas.microsoft.com/office/powerpoint/2010/main" val="12835480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p:txBody>
          <a:bodyPr>
            <a:normAutofit fontScale="90000"/>
          </a:bodyPr>
          <a:lstStyle/>
          <a:p>
            <a:r>
              <a:rPr lang="en-US" dirty="0"/>
              <a:t>Thank you</a:t>
            </a:r>
            <a:endParaRPr lang="en-US" dirty="0">
              <a:latin typeface="Amazon Ember Light" charset="0"/>
              <a:ea typeface="Amazon Ember Light" charset="0"/>
              <a:cs typeface="Amazon Ember Light" charset="0"/>
            </a:endParaRPr>
          </a:p>
        </p:txBody>
      </p:sp>
    </p:spTree>
    <p:custDataLst>
      <p:tags r:id="rId1"/>
    </p:custDataLst>
    <p:extLst>
      <p:ext uri="{BB962C8B-B14F-4D97-AF65-F5344CB8AC3E}">
        <p14:creationId xmlns:p14="http://schemas.microsoft.com/office/powerpoint/2010/main" val="32605458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Amazon S3 storage classes</a:t>
            </a:r>
          </a:p>
        </p:txBody>
      </p:sp>
      <p:sp>
        <p:nvSpPr>
          <p:cNvPr id="3" name="Content Placeholder 2"/>
          <p:cNvSpPr>
            <a:spLocks noGrp="1"/>
          </p:cNvSpPr>
          <p:nvPr>
            <p:ph idx="1"/>
          </p:nvPr>
        </p:nvSpPr>
        <p:spPr>
          <a:xfrm>
            <a:off x="238538" y="1440305"/>
            <a:ext cx="11330609" cy="4913308"/>
          </a:xfrm>
        </p:spPr>
        <p:txBody>
          <a:bodyPr>
            <a:normAutofit fontScale="92500"/>
          </a:bodyPr>
          <a:lstStyle/>
          <a:p>
            <a:pPr marL="0" lvl="1" indent="0">
              <a:lnSpc>
                <a:spcPct val="110000"/>
              </a:lnSpc>
              <a:spcBef>
                <a:spcPts val="1000"/>
              </a:spcBef>
              <a:spcAft>
                <a:spcPts val="800"/>
              </a:spcAft>
              <a:buNone/>
            </a:pPr>
            <a:r>
              <a:rPr lang="en-US" sz="3000" dirty="0"/>
              <a:t>Amazon S3 offers a range of object-level storage classes that are designed for different use cases:</a:t>
            </a:r>
          </a:p>
          <a:p>
            <a:pPr marL="914400" lvl="2" indent="-457200">
              <a:lnSpc>
                <a:spcPct val="110000"/>
              </a:lnSpc>
              <a:spcBef>
                <a:spcPts val="1000"/>
              </a:spcBef>
              <a:spcAft>
                <a:spcPts val="800"/>
              </a:spcAft>
            </a:pPr>
            <a:r>
              <a:rPr lang="en-US" sz="2600" dirty="0"/>
              <a:t>Amazon S3 Standard</a:t>
            </a:r>
          </a:p>
          <a:p>
            <a:pPr marL="914400" lvl="2" indent="-457200">
              <a:lnSpc>
                <a:spcPct val="110000"/>
              </a:lnSpc>
              <a:spcBef>
                <a:spcPts val="1000"/>
              </a:spcBef>
              <a:spcAft>
                <a:spcPts val="800"/>
              </a:spcAft>
            </a:pPr>
            <a:r>
              <a:rPr lang="en-US" sz="2600" dirty="0"/>
              <a:t>Amazon S3 Intelligent-Tiering</a:t>
            </a:r>
          </a:p>
          <a:p>
            <a:pPr marL="914400" lvl="2" indent="-457200">
              <a:lnSpc>
                <a:spcPct val="110000"/>
              </a:lnSpc>
              <a:spcBef>
                <a:spcPts val="1000"/>
              </a:spcBef>
              <a:spcAft>
                <a:spcPts val="800"/>
              </a:spcAft>
            </a:pPr>
            <a:r>
              <a:rPr lang="en-US" sz="2600" dirty="0"/>
              <a:t>Amazon S3 Standard-Infrequent Access (Amazon S3 Standard-IA)</a:t>
            </a:r>
          </a:p>
          <a:p>
            <a:pPr marL="914400" lvl="2" indent="-457200">
              <a:lnSpc>
                <a:spcPct val="110000"/>
              </a:lnSpc>
              <a:spcBef>
                <a:spcPts val="1000"/>
              </a:spcBef>
              <a:spcAft>
                <a:spcPts val="800"/>
              </a:spcAft>
            </a:pPr>
            <a:r>
              <a:rPr lang="en-US" sz="2600" dirty="0"/>
              <a:t>Amazon S3 One Zone-Infrequent Access (Amazon S3 One Zone-IA)</a:t>
            </a:r>
          </a:p>
          <a:p>
            <a:pPr marL="914400" lvl="2" indent="-457200">
              <a:lnSpc>
                <a:spcPct val="110000"/>
              </a:lnSpc>
              <a:spcBef>
                <a:spcPts val="1000"/>
              </a:spcBef>
              <a:spcAft>
                <a:spcPts val="800"/>
              </a:spcAft>
            </a:pPr>
            <a:r>
              <a:rPr lang="en-US" sz="2600" dirty="0"/>
              <a:t>Amazon S3 Glacier </a:t>
            </a:r>
          </a:p>
          <a:p>
            <a:pPr marL="914400" lvl="2" indent="-457200">
              <a:lnSpc>
                <a:spcPct val="110000"/>
              </a:lnSpc>
              <a:spcBef>
                <a:spcPts val="1000"/>
              </a:spcBef>
              <a:spcAft>
                <a:spcPts val="800"/>
              </a:spcAft>
            </a:pPr>
            <a:r>
              <a:rPr lang="en-US" sz="2600" dirty="0"/>
              <a:t>Amazon S3 Glacier Deep Archive</a:t>
            </a:r>
          </a:p>
        </p:txBody>
      </p:sp>
      <p:sp>
        <p:nvSpPr>
          <p:cNvPr id="4" name="Footer Placeholder 3">
            <a:extLst>
              <a:ext uri="{FF2B5EF4-FFF2-40B4-BE49-F238E27FC236}">
                <a16:creationId xmlns:a16="http://schemas.microsoft.com/office/drawing/2014/main" id="{A1F2319F-FEBB-41C6-BC22-E98AC5573C3D}"/>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6" name="Slide Number Placeholder 5">
            <a:extLs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4</a:t>
            </a:fld>
            <a:endParaRPr lang="en-US" dirty="0"/>
          </a:p>
        </p:txBody>
      </p:sp>
    </p:spTree>
    <p:custDataLst>
      <p:tags r:id="rId1"/>
    </p:custDataLst>
    <p:extLst>
      <p:ext uri="{BB962C8B-B14F-4D97-AF65-F5344CB8AC3E}">
        <p14:creationId xmlns:p14="http://schemas.microsoft.com/office/powerpoint/2010/main" val="15134136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ctr">
            <a:normAutofit fontScale="90000"/>
          </a:bodyPr>
          <a:lstStyle/>
          <a:p>
            <a:r>
              <a:rPr lang="en-US" dirty="0"/>
              <a:t>Amazon S3 bucket URLs (two styles)</a:t>
            </a:r>
          </a:p>
        </p:txBody>
      </p:sp>
      <p:grpSp>
        <p:nvGrpSpPr>
          <p:cNvPr id="8" name="Group 7" descr="amazon s3 service, amazon s3 bucket, and bucket object.">
            <a:extLst>
              <a:ext uri="{FF2B5EF4-FFF2-40B4-BE49-F238E27FC236}">
                <a16:creationId xmlns:a16="http://schemas.microsoft.com/office/drawing/2014/main" id="{ADC9CAF9-9149-42A6-9541-4194E2387FC7}"/>
              </a:ext>
            </a:extLst>
          </p:cNvPr>
          <p:cNvGrpSpPr/>
          <p:nvPr/>
        </p:nvGrpSpPr>
        <p:grpSpPr>
          <a:xfrm>
            <a:off x="854562" y="1297945"/>
            <a:ext cx="1734786" cy="5040328"/>
            <a:chOff x="854562" y="1297945"/>
            <a:chExt cx="1734786" cy="5040328"/>
          </a:xfrm>
        </p:grpSpPr>
        <p:pic>
          <p:nvPicPr>
            <p:cNvPr id="35" name="Graphic 34" descr="s3 bucket.">
              <a:extLst>
                <a:ext uri="{FF2B5EF4-FFF2-40B4-BE49-F238E27FC236}">
                  <a16:creationId xmlns:a16="http://schemas.microsoft.com/office/drawing/2014/main" id="{3D8E4413-387B-4D9A-A617-24DE97E1E0EB}"/>
                </a:ext>
                <a:ext uri="{C183D7F6-B498-43B3-948B-1728B52AA6E4}">
                  <adec:decorative xmlns:adec="http://schemas.microsoft.com/office/drawing/2017/decorative" val="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62785" y="3013005"/>
              <a:ext cx="731520" cy="731520"/>
            </a:xfrm>
            <a:prstGeom prst="rect">
              <a:avLst/>
            </a:prstGeom>
          </p:spPr>
        </p:pic>
        <p:sp>
          <p:nvSpPr>
            <p:cNvPr id="32" name="TextBox 46"/>
            <p:cNvSpPr txBox="1">
              <a:spLocks noChangeArrowheads="1"/>
            </p:cNvSpPr>
            <p:nvPr/>
          </p:nvSpPr>
          <p:spPr bwMode="auto">
            <a:xfrm>
              <a:off x="1019412" y="1297945"/>
              <a:ext cx="1435139" cy="24622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r>
                <a:rPr lang="en-US" sz="1600" dirty="0">
                  <a:latin typeface="+mn-lt"/>
                  <a:cs typeface="Arial" charset="0"/>
                </a:rPr>
                <a:t>Amazon S3</a:t>
              </a:r>
            </a:p>
          </p:txBody>
        </p:sp>
        <p:sp>
          <p:nvSpPr>
            <p:cNvPr id="37" name="TextBox 52"/>
            <p:cNvSpPr txBox="1">
              <a:spLocks noChangeArrowheads="1"/>
            </p:cNvSpPr>
            <p:nvPr/>
          </p:nvSpPr>
          <p:spPr bwMode="auto">
            <a:xfrm>
              <a:off x="980301" y="3809807"/>
              <a:ext cx="1479497" cy="24622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r>
                <a:rPr lang="en-US" sz="1600" i="1" dirty="0">
                  <a:latin typeface="+mn-lt"/>
                  <a:cs typeface="Arial" charset="0"/>
                </a:rPr>
                <a:t>[bucket name]</a:t>
              </a:r>
              <a:endParaRPr lang="en-US" sz="1867" i="1" dirty="0">
                <a:latin typeface="+mn-lt"/>
                <a:cs typeface="Arial" charset="0"/>
              </a:endParaRPr>
            </a:p>
          </p:txBody>
        </p:sp>
        <p:pic>
          <p:nvPicPr>
            <p:cNvPr id="45" name="Picture 44">
              <a:extLst>
                <a:ext uri="{C183D7F6-B498-43B3-948B-1728B52AA6E4}">
                  <adec:decorative xmlns:adec="http://schemas.microsoft.com/office/drawing/2017/decorative" val="1"/>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233334" y="4489737"/>
              <a:ext cx="975360" cy="975360"/>
            </a:xfrm>
            <a:prstGeom prst="rect">
              <a:avLst/>
            </a:prstGeom>
          </p:spPr>
        </p:pic>
        <p:sp>
          <p:nvSpPr>
            <p:cNvPr id="46" name="TextBox 52"/>
            <p:cNvSpPr txBox="1">
              <a:spLocks noChangeArrowheads="1"/>
            </p:cNvSpPr>
            <p:nvPr/>
          </p:nvSpPr>
          <p:spPr bwMode="auto">
            <a:xfrm>
              <a:off x="957962" y="5441050"/>
              <a:ext cx="1551200" cy="24622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r>
                <a:rPr lang="en-US" sz="1600" i="1" dirty="0">
                  <a:latin typeface="+mn-lt"/>
                  <a:cs typeface="Arial" charset="0"/>
                </a:rPr>
                <a:t>Preview2.mp4</a:t>
              </a:r>
              <a:endParaRPr lang="en-US" sz="1867" i="1" dirty="0">
                <a:latin typeface="+mn-lt"/>
                <a:cs typeface="Arial" charset="0"/>
              </a:endParaRPr>
            </a:p>
          </p:txBody>
        </p:sp>
        <p:sp>
          <p:nvSpPr>
            <p:cNvPr id="48" name="TextBox 33"/>
            <p:cNvSpPr txBox="1">
              <a:spLocks noChangeArrowheads="1"/>
            </p:cNvSpPr>
            <p:nvPr/>
          </p:nvSpPr>
          <p:spPr bwMode="auto">
            <a:xfrm>
              <a:off x="854562" y="5753498"/>
              <a:ext cx="1730974" cy="584775"/>
            </a:xfrm>
            <a:prstGeom prst="rect">
              <a:avLst/>
            </a:prstGeom>
            <a:noFill/>
            <a:ln w="9525">
              <a:noFill/>
              <a:miter lim="800000"/>
              <a:headEnd/>
              <a:tailEnd/>
            </a:ln>
          </p:spPr>
          <p:txBody>
            <a:bodyPr wrap="square">
              <a:spAutoFit/>
            </a:bodyPr>
            <a:lstStyle/>
            <a:p>
              <a:pPr algn="ctr"/>
              <a:r>
                <a:rPr lang="en-US" sz="1600" dirty="0">
                  <a:ea typeface="Verdana" pitchFamily="34" charset="0"/>
                  <a:cs typeface="Helvetica Neue"/>
                </a:rPr>
                <a:t>Tokyo Region (ap-northeast-1)</a:t>
              </a:r>
            </a:p>
          </p:txBody>
        </p:sp>
        <p:cxnSp>
          <p:nvCxnSpPr>
            <p:cNvPr id="14" name="Straight Connector 13">
              <a:extLst>
                <a:ext uri="{C183D7F6-B498-43B3-948B-1728B52AA6E4}">
                  <adec:decorative xmlns:adec="http://schemas.microsoft.com/office/drawing/2017/decorative" val="1"/>
                </a:ext>
              </a:extLst>
            </p:cNvPr>
            <p:cNvCxnSpPr>
              <a:cxnSpLocks/>
            </p:cNvCxnSpPr>
            <p:nvPr/>
          </p:nvCxnSpPr>
          <p:spPr>
            <a:xfrm>
              <a:off x="1729658" y="2472012"/>
              <a:ext cx="3904" cy="446749"/>
            </a:xfrm>
            <a:prstGeom prst="line">
              <a:avLst/>
            </a:prstGeom>
            <a:ln w="28575"/>
          </p:spPr>
          <p:style>
            <a:lnRef idx="1">
              <a:schemeClr val="dk1"/>
            </a:lnRef>
            <a:fillRef idx="0">
              <a:schemeClr val="dk1"/>
            </a:fillRef>
            <a:effectRef idx="0">
              <a:schemeClr val="dk1"/>
            </a:effectRef>
            <a:fontRef idx="minor">
              <a:schemeClr val="tx1"/>
            </a:fontRef>
          </p:style>
        </p:cxnSp>
        <p:cxnSp>
          <p:nvCxnSpPr>
            <p:cNvPr id="57" name="Straight Connector 56">
              <a:extLst>
                <a:ext uri="{C183D7F6-B498-43B3-948B-1728B52AA6E4}">
                  <adec:decorative xmlns:adec="http://schemas.microsoft.com/office/drawing/2017/decorative" val="1"/>
                </a:ext>
              </a:extLst>
            </p:cNvPr>
            <p:cNvCxnSpPr>
              <a:stCxn id="37" idx="2"/>
              <a:endCxn id="45" idx="0"/>
            </p:cNvCxnSpPr>
            <p:nvPr/>
          </p:nvCxnSpPr>
          <p:spPr>
            <a:xfrm>
              <a:off x="1720050" y="4056028"/>
              <a:ext cx="964" cy="433709"/>
            </a:xfrm>
            <a:prstGeom prst="line">
              <a:avLst/>
            </a:prstGeom>
            <a:ln w="28575"/>
          </p:spPr>
          <p:style>
            <a:lnRef idx="1">
              <a:schemeClr val="dk1"/>
            </a:lnRef>
            <a:fillRef idx="0">
              <a:schemeClr val="dk1"/>
            </a:fillRef>
            <a:effectRef idx="0">
              <a:schemeClr val="dk1"/>
            </a:effectRef>
            <a:fontRef idx="minor">
              <a:schemeClr val="tx1"/>
            </a:fontRef>
          </p:style>
        </p:cxnSp>
        <p:sp>
          <p:nvSpPr>
            <p:cNvPr id="47" name="Rounded Rectangle 46">
              <a:extLst>
                <a:ext uri="{C183D7F6-B498-43B3-948B-1728B52AA6E4}">
                  <adec:decorative xmlns:adec="http://schemas.microsoft.com/office/drawing/2017/decorative" val="1"/>
                </a:ext>
              </a:extLst>
            </p:cNvPr>
            <p:cNvSpPr/>
            <p:nvPr/>
          </p:nvSpPr>
          <p:spPr>
            <a:xfrm>
              <a:off x="864464" y="2716427"/>
              <a:ext cx="1724884" cy="3585468"/>
            </a:xfrm>
            <a:prstGeom prst="roundRect">
              <a:avLst>
                <a:gd name="adj" fmla="val 9818"/>
              </a:avLst>
            </a:prstGeom>
            <a:noFill/>
            <a:ln w="19050">
              <a:solidFill>
                <a:schemeClr val="tx1"/>
              </a:solidFill>
              <a:prstDash val="sysDot"/>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400" dirty="0">
                <a:solidFill>
                  <a:schemeClr val="tx1"/>
                </a:solidFill>
                <a:cs typeface="Helvetica Neue"/>
              </a:endParaRPr>
            </a:p>
          </p:txBody>
        </p:sp>
        <p:pic>
          <p:nvPicPr>
            <p:cNvPr id="26" name="Graphic 25" descr="Amazon Simple Storage Service icon.">
              <a:extLst>
                <a:ext uri="{FF2B5EF4-FFF2-40B4-BE49-F238E27FC236}">
                  <a16:creationId xmlns:a16="http://schemas.microsoft.com/office/drawing/2014/main" id="{DEA7F99F-A445-43E8-BF98-9EFD8D3C324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363750" y="1630899"/>
              <a:ext cx="754380" cy="754380"/>
            </a:xfrm>
            <a:prstGeom prst="rect">
              <a:avLst/>
            </a:prstGeom>
          </p:spPr>
        </p:pic>
      </p:grpSp>
      <p:sp>
        <p:nvSpPr>
          <p:cNvPr id="29" name="Content Placeholder 2"/>
          <p:cNvSpPr>
            <a:spLocks noGrp="1"/>
          </p:cNvSpPr>
          <p:nvPr>
            <p:ph idx="1"/>
          </p:nvPr>
        </p:nvSpPr>
        <p:spPr>
          <a:xfrm>
            <a:off x="2804626" y="1319246"/>
            <a:ext cx="9201844" cy="1708485"/>
          </a:xfrm>
        </p:spPr>
        <p:txBody>
          <a:bodyPr>
            <a:noAutofit/>
          </a:bodyPr>
          <a:lstStyle/>
          <a:p>
            <a:pPr marL="4233" lvl="1" indent="0">
              <a:spcBef>
                <a:spcPts val="1200"/>
              </a:spcBef>
              <a:buNone/>
            </a:pPr>
            <a:r>
              <a:rPr lang="en-US" sz="2800" dirty="0"/>
              <a:t>To upload your data: </a:t>
            </a:r>
          </a:p>
          <a:p>
            <a:pPr marL="766214" lvl="1" indent="-452955">
              <a:spcBef>
                <a:spcPts val="1200"/>
              </a:spcBef>
              <a:buSzPct val="100000"/>
              <a:buFont typeface="+mj-lt"/>
              <a:buAutoNum type="arabicPeriod"/>
            </a:pPr>
            <a:r>
              <a:rPr lang="en-US" sz="2800" dirty="0"/>
              <a:t>Create a </a:t>
            </a:r>
            <a:r>
              <a:rPr lang="en-US" sz="2800" b="1" dirty="0">
                <a:solidFill>
                  <a:schemeClr val="accent5"/>
                </a:solidFill>
              </a:rPr>
              <a:t>bucket</a:t>
            </a:r>
            <a:r>
              <a:rPr lang="en-US" sz="2800" dirty="0"/>
              <a:t> in an AWS Region.</a:t>
            </a:r>
          </a:p>
          <a:p>
            <a:pPr marL="766214" lvl="1" indent="-452955">
              <a:spcBef>
                <a:spcPts val="1200"/>
              </a:spcBef>
              <a:buSzPct val="100000"/>
              <a:buFont typeface="+mj-lt"/>
              <a:buAutoNum type="arabicPeriod"/>
            </a:pPr>
            <a:r>
              <a:rPr lang="en-US" sz="2800" dirty="0"/>
              <a:t>Upload almost any number of </a:t>
            </a:r>
            <a:r>
              <a:rPr lang="en-US" sz="2800" b="1" dirty="0">
                <a:solidFill>
                  <a:schemeClr val="accent5"/>
                </a:solidFill>
              </a:rPr>
              <a:t>objects</a:t>
            </a:r>
            <a:r>
              <a:rPr lang="en-US" sz="2800" dirty="0"/>
              <a:t> to the bucket.</a:t>
            </a:r>
          </a:p>
        </p:txBody>
      </p:sp>
      <p:grpSp>
        <p:nvGrpSpPr>
          <p:cNvPr id="12" name="Group 11" descr="bucket path-style url endpoint.">
            <a:extLst>
              <a:ext uri="{FF2B5EF4-FFF2-40B4-BE49-F238E27FC236}">
                <a16:creationId xmlns:a16="http://schemas.microsoft.com/office/drawing/2014/main" id="{53E5C928-DE7F-49F1-95B8-75787383AD3F}"/>
              </a:ext>
            </a:extLst>
          </p:cNvPr>
          <p:cNvGrpSpPr/>
          <p:nvPr/>
        </p:nvGrpSpPr>
        <p:grpSpPr>
          <a:xfrm>
            <a:off x="2839486" y="3190505"/>
            <a:ext cx="9276039" cy="1501674"/>
            <a:chOff x="2839486" y="3190505"/>
            <a:chExt cx="9276039" cy="1501674"/>
          </a:xfrm>
        </p:grpSpPr>
        <p:sp>
          <p:nvSpPr>
            <p:cNvPr id="51" name="TextBox 52"/>
            <p:cNvSpPr txBox="1">
              <a:spLocks noChangeArrowheads="1"/>
            </p:cNvSpPr>
            <p:nvPr/>
          </p:nvSpPr>
          <p:spPr bwMode="auto">
            <a:xfrm>
              <a:off x="2839486" y="3190505"/>
              <a:ext cx="8579363"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dirty="0">
                  <a:latin typeface="+mn-lt"/>
                  <a:cs typeface="Arial" charset="0"/>
                </a:rPr>
                <a:t>Bucket path-style URL endpoint: </a:t>
              </a:r>
              <a:endParaRPr lang="en-US" sz="1867" dirty="0">
                <a:latin typeface="+mn-lt"/>
                <a:cs typeface="Arial" charset="0"/>
              </a:endParaRPr>
            </a:p>
          </p:txBody>
        </p:sp>
        <p:sp>
          <p:nvSpPr>
            <p:cNvPr id="58" name="TextBox 52">
              <a:extLst>
                <a:ext uri="{C183D7F6-B498-43B3-948B-1728B52AA6E4}">
                  <adec:decorative xmlns:adec="http://schemas.microsoft.com/office/drawing/2017/decorative" val="1"/>
                </a:ext>
              </a:extLst>
            </p:cNvPr>
            <p:cNvSpPr txBox="1">
              <a:spLocks noChangeArrowheads="1"/>
            </p:cNvSpPr>
            <p:nvPr/>
          </p:nvSpPr>
          <p:spPr bwMode="auto">
            <a:xfrm>
              <a:off x="2839486" y="3695051"/>
              <a:ext cx="9276039" cy="28732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r>
                <a:rPr lang="en-US" sz="1867" b="1" i="1" dirty="0">
                  <a:latin typeface="+mn-lt"/>
                  <a:cs typeface="Arial" charset="0"/>
                  <a:hlinkClick r:id="rId9">
                    <a:extLst>
                      <a:ext uri="{A12FA001-AC4F-418D-AE19-62706E023703}">
                        <ahyp:hlinkClr xmlns:ahyp="http://schemas.microsoft.com/office/drawing/2018/hyperlinkcolor" val="tx"/>
                      </a:ext>
                    </a:extLst>
                  </a:hlinkClick>
                </a:rPr>
                <a:t>https://</a:t>
              </a:r>
              <a:r>
                <a:rPr lang="en-US" sz="1867" b="1" i="1" dirty="0">
                  <a:latin typeface="+mn-lt"/>
                  <a:cs typeface="Arial" charset="0"/>
                </a:rPr>
                <a:t>s3.</a:t>
              </a:r>
              <a:r>
                <a:rPr lang="en-US" sz="1867" b="1" i="1" dirty="0">
                  <a:solidFill>
                    <a:srgbClr val="FF9933"/>
                  </a:solidFill>
                  <a:latin typeface="+mn-lt"/>
                  <a:cs typeface="Arial" charset="0"/>
                </a:rPr>
                <a:t>ap-northeast-1</a:t>
              </a:r>
              <a:r>
                <a:rPr lang="en-US" sz="1867" b="1" i="1" dirty="0">
                  <a:latin typeface="+mn-lt"/>
                  <a:cs typeface="Arial" charset="0"/>
                </a:rPr>
                <a:t>.amazonaws.com/</a:t>
              </a:r>
              <a:r>
                <a:rPr lang="en-US" sz="1867" b="1" i="1" dirty="0">
                  <a:solidFill>
                    <a:srgbClr val="FF9933"/>
                  </a:solidFill>
                  <a:latin typeface="+mn-lt"/>
                  <a:cs typeface="Arial" charset="0"/>
                </a:rPr>
                <a:t>bucket-name</a:t>
              </a:r>
              <a:endParaRPr lang="en-US" sz="2133" b="1" i="1" dirty="0">
                <a:solidFill>
                  <a:srgbClr val="FF9933"/>
                </a:solidFill>
                <a:latin typeface="+mn-lt"/>
                <a:cs typeface="Arial" charset="0"/>
              </a:endParaRPr>
            </a:p>
          </p:txBody>
        </p:sp>
        <p:sp>
          <p:nvSpPr>
            <p:cNvPr id="59" name="TextBox 52"/>
            <p:cNvSpPr txBox="1">
              <a:spLocks noChangeArrowheads="1"/>
            </p:cNvSpPr>
            <p:nvPr/>
          </p:nvSpPr>
          <p:spPr bwMode="auto">
            <a:xfrm>
              <a:off x="3915071" y="4445958"/>
              <a:ext cx="1551200" cy="24622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r>
                <a:rPr lang="en-US" sz="1600" b="1" dirty="0">
                  <a:solidFill>
                    <a:schemeClr val="accent2"/>
                  </a:solidFill>
                  <a:latin typeface="+mn-lt"/>
                  <a:cs typeface="Arial" charset="0"/>
                </a:rPr>
                <a:t>Region code</a:t>
              </a:r>
              <a:endParaRPr lang="en-US" sz="1867" b="1" dirty="0">
                <a:solidFill>
                  <a:schemeClr val="accent2"/>
                </a:solidFill>
                <a:latin typeface="+mn-lt"/>
                <a:cs typeface="Arial" charset="0"/>
              </a:endParaRPr>
            </a:p>
          </p:txBody>
        </p:sp>
        <p:sp>
          <p:nvSpPr>
            <p:cNvPr id="17" name="Right Brace 16">
              <a:extLst>
                <a:ext uri="{C183D7F6-B498-43B3-948B-1728B52AA6E4}">
                  <adec:decorative xmlns:adec="http://schemas.microsoft.com/office/drawing/2017/decorative" val="1"/>
                </a:ext>
              </a:extLst>
            </p:cNvPr>
            <p:cNvSpPr/>
            <p:nvPr/>
          </p:nvSpPr>
          <p:spPr>
            <a:xfrm rot="5400000">
              <a:off x="4512720" y="3375972"/>
              <a:ext cx="367701" cy="1570601"/>
            </a:xfrm>
            <a:prstGeom prst="rightBrace">
              <a:avLst>
                <a:gd name="adj1" fmla="val 38120"/>
                <a:gd name="adj2" fmla="val 50000"/>
              </a:avLst>
            </a:prstGeom>
            <a:ln w="19050">
              <a:solidFill>
                <a:srgbClr val="FF9933"/>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400" dirty="0"/>
            </a:p>
          </p:txBody>
        </p:sp>
        <p:sp>
          <p:nvSpPr>
            <p:cNvPr id="62" name="TextBox 52"/>
            <p:cNvSpPr txBox="1">
              <a:spLocks noChangeArrowheads="1"/>
            </p:cNvSpPr>
            <p:nvPr/>
          </p:nvSpPr>
          <p:spPr bwMode="auto">
            <a:xfrm>
              <a:off x="7217582" y="4437860"/>
              <a:ext cx="1551200" cy="24622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r>
                <a:rPr lang="en-US" sz="1600" b="1" dirty="0">
                  <a:solidFill>
                    <a:schemeClr val="accent2"/>
                  </a:solidFill>
                  <a:latin typeface="+mn-lt"/>
                  <a:cs typeface="Arial" charset="0"/>
                </a:rPr>
                <a:t>Bucket name</a:t>
              </a:r>
              <a:endParaRPr lang="en-US" sz="1867" b="1" dirty="0">
                <a:solidFill>
                  <a:schemeClr val="accent2"/>
                </a:solidFill>
                <a:latin typeface="+mn-lt"/>
                <a:cs typeface="Arial" charset="0"/>
              </a:endParaRPr>
            </a:p>
          </p:txBody>
        </p:sp>
        <p:sp>
          <p:nvSpPr>
            <p:cNvPr id="63" name="Right Brace 62">
              <a:extLst>
                <a:ext uri="{C183D7F6-B498-43B3-948B-1728B52AA6E4}">
                  <adec:decorative xmlns:adec="http://schemas.microsoft.com/office/drawing/2017/decorative" val="1"/>
                </a:ext>
              </a:extLst>
            </p:cNvPr>
            <p:cNvSpPr/>
            <p:nvPr/>
          </p:nvSpPr>
          <p:spPr>
            <a:xfrm rot="5400000">
              <a:off x="7808516" y="3505858"/>
              <a:ext cx="369333" cy="1387233"/>
            </a:xfrm>
            <a:prstGeom prst="rightBrace">
              <a:avLst>
                <a:gd name="adj1" fmla="val 38120"/>
                <a:gd name="adj2" fmla="val 50000"/>
              </a:avLst>
            </a:prstGeom>
            <a:ln w="19050">
              <a:solidFill>
                <a:srgbClr val="FF9933"/>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400" dirty="0"/>
            </a:p>
          </p:txBody>
        </p:sp>
      </p:grpSp>
      <p:grpSp>
        <p:nvGrpSpPr>
          <p:cNvPr id="11" name="Group 10" descr="bucket virtual hosted-style url endpoint.">
            <a:extLst>
              <a:ext uri="{FF2B5EF4-FFF2-40B4-BE49-F238E27FC236}">
                <a16:creationId xmlns:a16="http://schemas.microsoft.com/office/drawing/2014/main" id="{7A8719D8-3404-4086-9C95-6003183DA4EC}"/>
              </a:ext>
            </a:extLst>
          </p:cNvPr>
          <p:cNvGrpSpPr/>
          <p:nvPr/>
        </p:nvGrpSpPr>
        <p:grpSpPr>
          <a:xfrm>
            <a:off x="2791168" y="4837156"/>
            <a:ext cx="9517923" cy="1502383"/>
            <a:chOff x="2791168" y="4837156"/>
            <a:chExt cx="9517923" cy="1502383"/>
          </a:xfrm>
        </p:grpSpPr>
        <p:sp>
          <p:nvSpPr>
            <p:cNvPr id="27" name="TextBox 52">
              <a:extLst>
                <a:ext uri="{FF2B5EF4-FFF2-40B4-BE49-F238E27FC236}">
                  <a16:creationId xmlns:a16="http://schemas.microsoft.com/office/drawing/2014/main" id="{EC686093-95F1-444D-ABE6-36DBF6AFF662}"/>
                </a:ext>
              </a:extLst>
            </p:cNvPr>
            <p:cNvSpPr txBox="1">
              <a:spLocks noChangeArrowheads="1"/>
            </p:cNvSpPr>
            <p:nvPr/>
          </p:nvSpPr>
          <p:spPr bwMode="auto">
            <a:xfrm>
              <a:off x="2791168" y="4837156"/>
              <a:ext cx="6129808"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dirty="0">
                  <a:latin typeface="+mn-lt"/>
                  <a:cs typeface="Arial" charset="0"/>
                </a:rPr>
                <a:t>Bucket virtual hosted-style URL endpoint:</a:t>
              </a:r>
              <a:endParaRPr lang="en-US" sz="1867" dirty="0">
                <a:latin typeface="+mn-lt"/>
                <a:cs typeface="Arial" charset="0"/>
              </a:endParaRPr>
            </a:p>
          </p:txBody>
        </p:sp>
        <p:sp>
          <p:nvSpPr>
            <p:cNvPr id="28" name="TextBox 52">
              <a:extLst>
                <a:ext uri="{FF2B5EF4-FFF2-40B4-BE49-F238E27FC236}">
                  <a16:creationId xmlns:a16="http://schemas.microsoft.com/office/drawing/2014/main" id="{48CC71B6-3221-AA42-BD4C-D2D4AC9A3295}"/>
                </a:ext>
                <a:ext uri="{C183D7F6-B498-43B3-948B-1728B52AA6E4}">
                  <adec:decorative xmlns:adec="http://schemas.microsoft.com/office/drawing/2017/decorative" val="1"/>
                </a:ext>
              </a:extLst>
            </p:cNvPr>
            <p:cNvSpPr txBox="1">
              <a:spLocks noChangeArrowheads="1"/>
            </p:cNvSpPr>
            <p:nvPr/>
          </p:nvSpPr>
          <p:spPr bwMode="auto">
            <a:xfrm>
              <a:off x="3033052" y="5363809"/>
              <a:ext cx="9276039" cy="28732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r>
                <a:rPr lang="en-US" sz="1867" b="1" i="1" dirty="0">
                  <a:latin typeface="+mn-lt"/>
                  <a:cs typeface="Arial" charset="0"/>
                  <a:hlinkClick r:id="rId9">
                    <a:extLst>
                      <a:ext uri="{A12FA001-AC4F-418D-AE19-62706E023703}">
                        <ahyp:hlinkClr xmlns:ahyp="http://schemas.microsoft.com/office/drawing/2018/hyperlinkcolor" val="tx"/>
                      </a:ext>
                    </a:extLst>
                  </a:hlinkClick>
                </a:rPr>
                <a:t>https://</a:t>
              </a:r>
              <a:r>
                <a:rPr lang="en-US" sz="1867" b="1" i="1" dirty="0">
                  <a:solidFill>
                    <a:srgbClr val="FF9933"/>
                  </a:solidFill>
                  <a:latin typeface="+mn-lt"/>
                  <a:cs typeface="Arial" charset="0"/>
                </a:rPr>
                <a:t> bucket-name</a:t>
              </a:r>
              <a:r>
                <a:rPr lang="en-US" sz="1867" b="1" i="1" dirty="0">
                  <a:latin typeface="+mn-lt"/>
                  <a:cs typeface="Arial" charset="0"/>
                </a:rPr>
                <a:t>.s3-</a:t>
              </a:r>
              <a:r>
                <a:rPr lang="en-US" sz="1867" b="1" i="1" dirty="0">
                  <a:solidFill>
                    <a:srgbClr val="FF9933"/>
                  </a:solidFill>
                  <a:latin typeface="+mn-lt"/>
                  <a:cs typeface="Arial" charset="0"/>
                </a:rPr>
                <a:t>ap-northeast-1</a:t>
              </a:r>
              <a:r>
                <a:rPr lang="en-US" sz="1867" b="1" i="1" dirty="0">
                  <a:latin typeface="+mn-lt"/>
                  <a:cs typeface="Arial" charset="0"/>
                </a:rPr>
                <a:t>.amazonaws.com</a:t>
              </a:r>
              <a:endParaRPr lang="en-US" sz="2133" b="1" i="1" dirty="0">
                <a:solidFill>
                  <a:srgbClr val="FF9933"/>
                </a:solidFill>
                <a:latin typeface="+mn-lt"/>
                <a:cs typeface="Arial" charset="0"/>
              </a:endParaRPr>
            </a:p>
          </p:txBody>
        </p:sp>
        <p:sp>
          <p:nvSpPr>
            <p:cNvPr id="30" name="TextBox 52">
              <a:extLst>
                <a:ext uri="{FF2B5EF4-FFF2-40B4-BE49-F238E27FC236}">
                  <a16:creationId xmlns:a16="http://schemas.microsoft.com/office/drawing/2014/main" id="{FE3B8F2B-15EB-A541-AE89-107F96B2DC1B}"/>
                </a:ext>
              </a:extLst>
            </p:cNvPr>
            <p:cNvSpPr txBox="1">
              <a:spLocks noChangeArrowheads="1"/>
            </p:cNvSpPr>
            <p:nvPr/>
          </p:nvSpPr>
          <p:spPr bwMode="auto">
            <a:xfrm>
              <a:off x="5596172" y="6093317"/>
              <a:ext cx="1551200" cy="24622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r>
                <a:rPr lang="en-US" sz="1600" b="1" dirty="0">
                  <a:solidFill>
                    <a:schemeClr val="accent2"/>
                  </a:solidFill>
                  <a:latin typeface="+mn-lt"/>
                  <a:cs typeface="Arial" charset="0"/>
                </a:rPr>
                <a:t>Region code </a:t>
              </a:r>
              <a:endParaRPr lang="en-US" sz="1867" b="1" dirty="0">
                <a:solidFill>
                  <a:schemeClr val="accent2"/>
                </a:solidFill>
                <a:latin typeface="+mn-lt"/>
                <a:cs typeface="Arial" charset="0"/>
              </a:endParaRPr>
            </a:p>
          </p:txBody>
        </p:sp>
        <p:sp>
          <p:nvSpPr>
            <p:cNvPr id="31" name="Right Brace 30">
              <a:extLst>
                <a:ext uri="{FF2B5EF4-FFF2-40B4-BE49-F238E27FC236}">
                  <a16:creationId xmlns:a16="http://schemas.microsoft.com/office/drawing/2014/main" id="{DD2F4957-4EAF-E743-8E49-6C732E607B6D}"/>
                </a:ext>
                <a:ext uri="{C183D7F6-B498-43B3-948B-1728B52AA6E4}">
                  <adec:decorative xmlns:adec="http://schemas.microsoft.com/office/drawing/2017/decorative" val="1"/>
                </a:ext>
              </a:extLst>
            </p:cNvPr>
            <p:cNvSpPr/>
            <p:nvPr/>
          </p:nvSpPr>
          <p:spPr>
            <a:xfrm rot="5400000">
              <a:off x="4343547" y="5165781"/>
              <a:ext cx="396326" cy="1312911"/>
            </a:xfrm>
            <a:prstGeom prst="rightBrace">
              <a:avLst>
                <a:gd name="adj1" fmla="val 38120"/>
                <a:gd name="adj2" fmla="val 50000"/>
              </a:avLst>
            </a:prstGeom>
            <a:ln w="19050">
              <a:solidFill>
                <a:srgbClr val="FF9933"/>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400" dirty="0"/>
            </a:p>
          </p:txBody>
        </p:sp>
        <p:sp>
          <p:nvSpPr>
            <p:cNvPr id="33" name="TextBox 52">
              <a:extLst>
                <a:ext uri="{FF2B5EF4-FFF2-40B4-BE49-F238E27FC236}">
                  <a16:creationId xmlns:a16="http://schemas.microsoft.com/office/drawing/2014/main" id="{ED7F6589-6F7C-3A45-A564-7E2F0B15914D}"/>
                </a:ext>
              </a:extLst>
            </p:cNvPr>
            <p:cNvSpPr txBox="1">
              <a:spLocks noChangeArrowheads="1"/>
            </p:cNvSpPr>
            <p:nvPr/>
          </p:nvSpPr>
          <p:spPr bwMode="auto">
            <a:xfrm>
              <a:off x="3771647" y="6093318"/>
              <a:ext cx="1551200" cy="24622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r>
                <a:rPr lang="en-US" sz="1600" b="1" dirty="0">
                  <a:solidFill>
                    <a:schemeClr val="accent2"/>
                  </a:solidFill>
                  <a:latin typeface="+mn-lt"/>
                  <a:cs typeface="Arial" charset="0"/>
                </a:rPr>
                <a:t>Bucket name</a:t>
              </a:r>
              <a:endParaRPr lang="en-US" sz="1867" b="1" dirty="0">
                <a:solidFill>
                  <a:schemeClr val="accent2"/>
                </a:solidFill>
                <a:latin typeface="+mn-lt"/>
                <a:cs typeface="Arial" charset="0"/>
              </a:endParaRPr>
            </a:p>
          </p:txBody>
        </p:sp>
        <p:sp>
          <p:nvSpPr>
            <p:cNvPr id="34" name="Right Brace 33">
              <a:extLst>
                <a:ext uri="{FF2B5EF4-FFF2-40B4-BE49-F238E27FC236}">
                  <a16:creationId xmlns:a16="http://schemas.microsoft.com/office/drawing/2014/main" id="{F65C1671-695E-ED4D-839C-65898017F4D2}"/>
                </a:ext>
                <a:ext uri="{C183D7F6-B498-43B3-948B-1728B52AA6E4}">
                  <adec:decorative xmlns:adec="http://schemas.microsoft.com/office/drawing/2017/decorative" val="1"/>
                </a:ext>
              </a:extLst>
            </p:cNvPr>
            <p:cNvSpPr/>
            <p:nvPr/>
          </p:nvSpPr>
          <p:spPr>
            <a:xfrm rot="5400000">
              <a:off x="6176598" y="5070642"/>
              <a:ext cx="369333" cy="1530184"/>
            </a:xfrm>
            <a:prstGeom prst="rightBrace">
              <a:avLst>
                <a:gd name="adj1" fmla="val 38120"/>
                <a:gd name="adj2" fmla="val 50000"/>
              </a:avLst>
            </a:prstGeom>
            <a:ln w="19050">
              <a:solidFill>
                <a:srgbClr val="FF9933"/>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400" dirty="0"/>
            </a:p>
          </p:txBody>
        </p:sp>
      </p:grpSp>
      <p:sp>
        <p:nvSpPr>
          <p:cNvPr id="3" name="Footer Placeholder 2">
            <a:extLst>
              <a:ext uri="{FF2B5EF4-FFF2-40B4-BE49-F238E27FC236}">
                <a16:creationId xmlns:a16="http://schemas.microsoft.com/office/drawing/2014/main" id="{7C359009-F066-4DB3-BEE2-71CCE56F1F54}"/>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5" name="Slide Number Placeholder 4">
            <a:extLs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5</a:t>
            </a:fld>
            <a:endParaRPr lang="en-US" dirty="0"/>
          </a:p>
        </p:txBody>
      </p:sp>
    </p:spTree>
    <p:custDataLst>
      <p:tags r:id="rId1"/>
    </p:custDataLst>
    <p:extLst>
      <p:ext uri="{BB962C8B-B14F-4D97-AF65-F5344CB8AC3E}">
        <p14:creationId xmlns:p14="http://schemas.microsoft.com/office/powerpoint/2010/main" val="32541511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z="3600" dirty="0"/>
              <a:t>Data is redundantly stored in the Region</a:t>
            </a:r>
          </a:p>
        </p:txBody>
      </p:sp>
      <p:grpSp>
        <p:nvGrpSpPr>
          <p:cNvPr id="11" name="Group 10">
            <a:extLst>
              <a:ext uri="{FF2B5EF4-FFF2-40B4-BE49-F238E27FC236}">
                <a16:creationId xmlns:a16="http://schemas.microsoft.com/office/drawing/2014/main" id="{EA0902DD-338B-4BAE-969B-E1F6F9CAAAFB}"/>
              </a:ext>
              <a:ext uri="{C183D7F6-B498-43B3-948B-1728B52AA6E4}">
                <adec:decorative xmlns:adec="http://schemas.microsoft.com/office/drawing/2017/decorative" val="1"/>
              </a:ext>
            </a:extLst>
          </p:cNvPr>
          <p:cNvGrpSpPr/>
          <p:nvPr/>
        </p:nvGrpSpPr>
        <p:grpSpPr>
          <a:xfrm>
            <a:off x="2056725" y="1721804"/>
            <a:ext cx="7622941" cy="4498344"/>
            <a:chOff x="2056725" y="1721804"/>
            <a:chExt cx="7622941" cy="4498344"/>
          </a:xfrm>
        </p:grpSpPr>
        <p:pic>
          <p:nvPicPr>
            <p:cNvPr id="30" name="Graphic 29">
              <a:extLst>
                <a:ext uri="{FF2B5EF4-FFF2-40B4-BE49-F238E27FC236}">
                  <a16:creationId xmlns:a16="http://schemas.microsoft.com/office/drawing/2014/main" id="{C1615129-38BF-4B79-9946-7B7FADB79435}"/>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691222" y="1721804"/>
              <a:ext cx="666228" cy="666228"/>
            </a:xfrm>
            <a:prstGeom prst="rect">
              <a:avLst/>
            </a:prstGeom>
          </p:spPr>
        </p:pic>
        <p:sp>
          <p:nvSpPr>
            <p:cNvPr id="12" name="Rectangle 11">
              <a:extLst>
                <a:ext uri="{C183D7F6-B498-43B3-948B-1728B52AA6E4}">
                  <adec:decorative xmlns:adec="http://schemas.microsoft.com/office/drawing/2017/decorative" val="1"/>
                </a:ext>
              </a:extLst>
            </p:cNvPr>
            <p:cNvSpPr/>
            <p:nvPr/>
          </p:nvSpPr>
          <p:spPr>
            <a:xfrm>
              <a:off x="2056725" y="2374762"/>
              <a:ext cx="2387600" cy="413730"/>
            </a:xfrm>
            <a:prstGeom prst="rect">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media/welcome.mp4</a:t>
              </a:r>
            </a:p>
          </p:txBody>
        </p:sp>
        <p:pic>
          <p:nvPicPr>
            <p:cNvPr id="29" name="Graphic 28">
              <a:extLst>
                <a:ext uri="{FF2B5EF4-FFF2-40B4-BE49-F238E27FC236}">
                  <a16:creationId xmlns:a16="http://schemas.microsoft.com/office/drawing/2014/main" id="{760491DC-E8DB-45AC-BEE0-405026A9C725}"/>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637432" y="2756167"/>
              <a:ext cx="826530" cy="826530"/>
            </a:xfrm>
            <a:prstGeom prst="rect">
              <a:avLst/>
            </a:prstGeom>
          </p:spPr>
        </p:pic>
        <p:sp>
          <p:nvSpPr>
            <p:cNvPr id="9" name="TextBox 8">
              <a:extLst>
                <a:ext uri="{FF2B5EF4-FFF2-40B4-BE49-F238E27FC236}">
                  <a16:creationId xmlns:a16="http://schemas.microsoft.com/office/drawing/2014/main" id="{3BA283AB-DDE1-4213-9999-D352465E5A4E}"/>
                </a:ext>
                <a:ext uri="{C183D7F6-B498-43B3-948B-1728B52AA6E4}">
                  <adec:decorative xmlns:adec="http://schemas.microsoft.com/office/drawing/2017/decorative" val="1"/>
                </a:ext>
              </a:extLst>
            </p:cNvPr>
            <p:cNvSpPr txBox="1"/>
            <p:nvPr/>
          </p:nvSpPr>
          <p:spPr>
            <a:xfrm>
              <a:off x="2228849" y="3802629"/>
              <a:ext cx="1925527" cy="369332"/>
            </a:xfrm>
            <a:prstGeom prst="rect">
              <a:avLst/>
            </a:prstGeom>
            <a:noFill/>
          </p:spPr>
          <p:txBody>
            <a:bodyPr wrap="none" rtlCol="0">
              <a:spAutoFit/>
            </a:bodyPr>
            <a:lstStyle/>
            <a:p>
              <a:r>
                <a:rPr lang="en-US" dirty="0">
                  <a:latin typeface="Amazon Ember Light" panose="020B0403020204020204" pitchFamily="34" charset="0"/>
                  <a:ea typeface="Amazon Ember Light" panose="020B0403020204020204" pitchFamily="34" charset="0"/>
                  <a:cs typeface="Amazon Ember Light" panose="020B0403020204020204" pitchFamily="34" charset="0"/>
                </a:rPr>
                <a:t>my-bucket-name</a:t>
              </a:r>
            </a:p>
          </p:txBody>
        </p:sp>
        <p:sp>
          <p:nvSpPr>
            <p:cNvPr id="6" name="Rounded Rectangle 5">
              <a:extLst>
                <a:ext uri="{FF2B5EF4-FFF2-40B4-BE49-F238E27FC236}">
                  <a16:creationId xmlns:a16="http://schemas.microsoft.com/office/drawing/2014/main" id="{A68EDEAA-B077-B64A-A10F-4467A5664469}"/>
                </a:ext>
                <a:ext uri="{C183D7F6-B498-43B3-948B-1728B52AA6E4}">
                  <adec:decorative xmlns:adec="http://schemas.microsoft.com/office/drawing/2017/decorative" val="1"/>
                </a:ext>
              </a:extLst>
            </p:cNvPr>
            <p:cNvSpPr/>
            <p:nvPr/>
          </p:nvSpPr>
          <p:spPr>
            <a:xfrm>
              <a:off x="4836121" y="2737894"/>
              <a:ext cx="1463040" cy="293746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D54D2FB1-7EDC-3542-8A6F-0263B2AC909B}"/>
                </a:ext>
                <a:ext uri="{C183D7F6-B498-43B3-948B-1728B52AA6E4}">
                  <adec:decorative xmlns:adec="http://schemas.microsoft.com/office/drawing/2017/decorative" val="1"/>
                </a:ext>
              </a:extLst>
            </p:cNvPr>
            <p:cNvSpPr txBox="1"/>
            <p:nvPr/>
          </p:nvSpPr>
          <p:spPr>
            <a:xfrm>
              <a:off x="5042390" y="2746786"/>
              <a:ext cx="1095172" cy="369332"/>
            </a:xfrm>
            <a:prstGeom prst="rect">
              <a:avLst/>
            </a:prstGeom>
            <a:noFill/>
          </p:spPr>
          <p:txBody>
            <a:bodyPr wrap="none" rtlCol="0">
              <a:spAutoFit/>
            </a:bodyPr>
            <a:lstStyle/>
            <a:p>
              <a:r>
                <a:rPr lang="en-US" dirty="0"/>
                <a:t>Facility 1</a:t>
              </a:r>
            </a:p>
          </p:txBody>
        </p:sp>
        <p:pic>
          <p:nvPicPr>
            <p:cNvPr id="34" name="Picture 33">
              <a:extLst>
                <a:ext uri="{FF2B5EF4-FFF2-40B4-BE49-F238E27FC236}">
                  <a16:creationId xmlns:a16="http://schemas.microsoft.com/office/drawing/2014/main" id="{5CCC0B8C-E43A-485D-AE3C-F37F6406E083}"/>
                </a:ext>
                <a:ext uri="{C183D7F6-B498-43B3-948B-1728B52AA6E4}">
                  <adec:decorative xmlns:adec="http://schemas.microsoft.com/office/drawing/2017/decorative" val="1"/>
                </a:ext>
              </a:extLst>
            </p:cNvPr>
            <p:cNvPicPr>
              <a:picLocks noChangeAspect="1"/>
            </p:cNvPicPr>
            <p:nvPr/>
          </p:nvPicPr>
          <p:blipFill>
            <a:blip r:embed="rId8"/>
            <a:stretch>
              <a:fillRect/>
            </a:stretch>
          </p:blipFill>
          <p:spPr>
            <a:xfrm>
              <a:off x="4916604" y="3128593"/>
              <a:ext cx="1347646" cy="2450961"/>
            </a:xfrm>
            <a:prstGeom prst="rect">
              <a:avLst/>
            </a:prstGeom>
          </p:spPr>
        </p:pic>
        <p:sp>
          <p:nvSpPr>
            <p:cNvPr id="22" name="Rounded Rectangle 21">
              <a:extLst>
                <a:ext uri="{FF2B5EF4-FFF2-40B4-BE49-F238E27FC236}">
                  <a16:creationId xmlns:a16="http://schemas.microsoft.com/office/drawing/2014/main" id="{7A887A76-379C-DA4B-9C29-D53B07ED24AE}"/>
                </a:ext>
                <a:ext uri="{C183D7F6-B498-43B3-948B-1728B52AA6E4}">
                  <adec:decorative xmlns:adec="http://schemas.microsoft.com/office/drawing/2017/decorative" val="1"/>
                </a:ext>
              </a:extLst>
            </p:cNvPr>
            <p:cNvSpPr/>
            <p:nvPr/>
          </p:nvSpPr>
          <p:spPr>
            <a:xfrm>
              <a:off x="6567934" y="2737894"/>
              <a:ext cx="1463040" cy="293746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TextBox 25">
              <a:extLst>
                <a:ext uri="{FF2B5EF4-FFF2-40B4-BE49-F238E27FC236}">
                  <a16:creationId xmlns:a16="http://schemas.microsoft.com/office/drawing/2014/main" id="{40C976D8-FEEE-A64A-AA1C-46D5F4584FA5}"/>
                </a:ext>
                <a:ext uri="{C183D7F6-B498-43B3-948B-1728B52AA6E4}">
                  <adec:decorative xmlns:adec="http://schemas.microsoft.com/office/drawing/2017/decorative" val="1"/>
                </a:ext>
              </a:extLst>
            </p:cNvPr>
            <p:cNvSpPr txBox="1"/>
            <p:nvPr/>
          </p:nvSpPr>
          <p:spPr>
            <a:xfrm>
              <a:off x="6749543" y="2746786"/>
              <a:ext cx="1095172" cy="369332"/>
            </a:xfrm>
            <a:prstGeom prst="rect">
              <a:avLst/>
            </a:prstGeom>
            <a:noFill/>
          </p:spPr>
          <p:txBody>
            <a:bodyPr wrap="none" rtlCol="0">
              <a:spAutoFit/>
            </a:bodyPr>
            <a:lstStyle/>
            <a:p>
              <a:r>
                <a:rPr lang="en-US" dirty="0"/>
                <a:t>Facility 2</a:t>
              </a:r>
            </a:p>
          </p:txBody>
        </p:sp>
        <p:pic>
          <p:nvPicPr>
            <p:cNvPr id="33" name="Picture 32">
              <a:extLst>
                <a:ext uri="{FF2B5EF4-FFF2-40B4-BE49-F238E27FC236}">
                  <a16:creationId xmlns:a16="http://schemas.microsoft.com/office/drawing/2014/main" id="{A82A6A9F-E0F8-41E0-A287-C1AAE30E1A9E}"/>
                </a:ext>
                <a:ext uri="{C183D7F6-B498-43B3-948B-1728B52AA6E4}">
                  <adec:decorative xmlns:adec="http://schemas.microsoft.com/office/drawing/2017/decorative" val="1"/>
                </a:ext>
              </a:extLst>
            </p:cNvPr>
            <p:cNvPicPr>
              <a:picLocks noChangeAspect="1"/>
            </p:cNvPicPr>
            <p:nvPr/>
          </p:nvPicPr>
          <p:blipFill>
            <a:blip r:embed="rId8"/>
            <a:stretch>
              <a:fillRect/>
            </a:stretch>
          </p:blipFill>
          <p:spPr>
            <a:xfrm>
              <a:off x="6646789" y="3105289"/>
              <a:ext cx="1347646" cy="2450961"/>
            </a:xfrm>
            <a:prstGeom prst="rect">
              <a:avLst/>
            </a:prstGeom>
          </p:spPr>
        </p:pic>
        <p:sp>
          <p:nvSpPr>
            <p:cNvPr id="23" name="Rounded Rectangle 22">
              <a:extLst>
                <a:ext uri="{FF2B5EF4-FFF2-40B4-BE49-F238E27FC236}">
                  <a16:creationId xmlns:a16="http://schemas.microsoft.com/office/drawing/2014/main" id="{5CF43031-D080-6241-A9E4-DC1B8CC15EE4}"/>
                </a:ext>
                <a:ext uri="{C183D7F6-B498-43B3-948B-1728B52AA6E4}">
                  <adec:decorative xmlns:adec="http://schemas.microsoft.com/office/drawing/2017/decorative" val="1"/>
                </a:ext>
              </a:extLst>
            </p:cNvPr>
            <p:cNvSpPr/>
            <p:nvPr/>
          </p:nvSpPr>
          <p:spPr>
            <a:xfrm>
              <a:off x="8216626" y="2737894"/>
              <a:ext cx="1463040" cy="293746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TextBox 27">
              <a:extLst>
                <a:ext uri="{FF2B5EF4-FFF2-40B4-BE49-F238E27FC236}">
                  <a16:creationId xmlns:a16="http://schemas.microsoft.com/office/drawing/2014/main" id="{10477FBD-6D80-3B4F-AEA3-B3AD66785E00}"/>
                </a:ext>
                <a:ext uri="{C183D7F6-B498-43B3-948B-1728B52AA6E4}">
                  <adec:decorative xmlns:adec="http://schemas.microsoft.com/office/drawing/2017/decorative" val="1"/>
                </a:ext>
              </a:extLst>
            </p:cNvPr>
            <p:cNvSpPr txBox="1"/>
            <p:nvPr/>
          </p:nvSpPr>
          <p:spPr>
            <a:xfrm>
              <a:off x="8454350" y="2775581"/>
              <a:ext cx="1095172" cy="369332"/>
            </a:xfrm>
            <a:prstGeom prst="rect">
              <a:avLst/>
            </a:prstGeom>
            <a:noFill/>
          </p:spPr>
          <p:txBody>
            <a:bodyPr wrap="none" rtlCol="0">
              <a:spAutoFit/>
            </a:bodyPr>
            <a:lstStyle/>
            <a:p>
              <a:r>
                <a:rPr lang="en-US" dirty="0"/>
                <a:t>Facility 3</a:t>
              </a:r>
            </a:p>
          </p:txBody>
        </p:sp>
        <p:pic>
          <p:nvPicPr>
            <p:cNvPr id="35" name="Picture 34">
              <a:extLst>
                <a:ext uri="{FF2B5EF4-FFF2-40B4-BE49-F238E27FC236}">
                  <a16:creationId xmlns:a16="http://schemas.microsoft.com/office/drawing/2014/main" id="{96F48EBA-95B0-470F-97DA-A6EA1BE6C8D7}"/>
                </a:ext>
                <a:ext uri="{C183D7F6-B498-43B3-948B-1728B52AA6E4}">
                  <adec:decorative xmlns:adec="http://schemas.microsoft.com/office/drawing/2017/decorative" val="1"/>
                </a:ext>
              </a:extLst>
            </p:cNvPr>
            <p:cNvPicPr>
              <a:picLocks noChangeAspect="1"/>
            </p:cNvPicPr>
            <p:nvPr/>
          </p:nvPicPr>
          <p:blipFill>
            <a:blip r:embed="rId8"/>
            <a:stretch>
              <a:fillRect/>
            </a:stretch>
          </p:blipFill>
          <p:spPr>
            <a:xfrm>
              <a:off x="8326779" y="3096326"/>
              <a:ext cx="1347646" cy="2450961"/>
            </a:xfrm>
            <a:prstGeom prst="rect">
              <a:avLst/>
            </a:prstGeom>
          </p:spPr>
        </p:pic>
        <p:sp>
          <p:nvSpPr>
            <p:cNvPr id="27" name="TextBox 26">
              <a:extLst>
                <a:ext uri="{C183D7F6-B498-43B3-948B-1728B52AA6E4}">
                  <adec:decorative xmlns:adec="http://schemas.microsoft.com/office/drawing/2017/decorative" val="1"/>
                </a:ext>
              </a:extLst>
            </p:cNvPr>
            <p:cNvSpPr txBox="1"/>
            <p:nvPr/>
          </p:nvSpPr>
          <p:spPr>
            <a:xfrm>
              <a:off x="8201173" y="5758483"/>
              <a:ext cx="1152880" cy="461665"/>
            </a:xfrm>
            <a:prstGeom prst="rect">
              <a:avLst/>
            </a:prstGeom>
            <a:noFill/>
          </p:spPr>
          <p:txBody>
            <a:bodyPr wrap="none" rtlCol="0">
              <a:spAutoFit/>
            </a:bodyPr>
            <a:lstStyle/>
            <a:p>
              <a:r>
                <a:rPr lang="en-US" sz="2400" dirty="0">
                  <a:latin typeface="Amazon Ember" panose="02000000000000000000" pitchFamily="2" charset="0"/>
                  <a:ea typeface="Amazon Ember" panose="02000000000000000000" pitchFamily="2" charset="0"/>
                </a:rPr>
                <a:t>Region</a:t>
              </a:r>
            </a:p>
          </p:txBody>
        </p:sp>
      </p:grpSp>
      <p:sp>
        <p:nvSpPr>
          <p:cNvPr id="2" name="Footer Placeholder 1">
            <a:extLst>
              <a:ext uri="{FF2B5EF4-FFF2-40B4-BE49-F238E27FC236}">
                <a16:creationId xmlns:a16="http://schemas.microsoft.com/office/drawing/2014/main" id="{E1D1DED1-B286-48E8-876D-8EA0ED5001F0}"/>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4" name="Slide Number Placeholder 3">
            <a:extLs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6</a:t>
            </a:fld>
            <a:endParaRPr lang="en-US" dirty="0"/>
          </a:p>
        </p:txBody>
      </p:sp>
    </p:spTree>
    <p:custDataLst>
      <p:tags r:id="rId1"/>
    </p:custDataLst>
    <p:extLst>
      <p:ext uri="{BB962C8B-B14F-4D97-AF65-F5344CB8AC3E}">
        <p14:creationId xmlns:p14="http://schemas.microsoft.com/office/powerpoint/2010/main" val="29499356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Designed for seamless scaling</a:t>
            </a:r>
          </a:p>
        </p:txBody>
      </p:sp>
      <p:grpSp>
        <p:nvGrpSpPr>
          <p:cNvPr id="9" name="Group 8">
            <a:extLst>
              <a:ext uri="{FF2B5EF4-FFF2-40B4-BE49-F238E27FC236}">
                <a16:creationId xmlns:a16="http://schemas.microsoft.com/office/drawing/2014/main" id="{40E4BAC5-63B9-4F03-B5FE-257D3C3F2654}"/>
              </a:ext>
              <a:ext uri="{C183D7F6-B498-43B3-948B-1728B52AA6E4}">
                <adec:decorative xmlns:adec="http://schemas.microsoft.com/office/drawing/2017/decorative" val="1"/>
              </a:ext>
            </a:extLst>
          </p:cNvPr>
          <p:cNvGrpSpPr/>
          <p:nvPr/>
        </p:nvGrpSpPr>
        <p:grpSpPr>
          <a:xfrm>
            <a:off x="358588" y="1642083"/>
            <a:ext cx="569431" cy="4202727"/>
            <a:chOff x="358588" y="1642083"/>
            <a:chExt cx="569431" cy="4202727"/>
          </a:xfrm>
        </p:grpSpPr>
        <p:pic>
          <p:nvPicPr>
            <p:cNvPr id="33" name="Graphic 32">
              <a:extLst>
                <a:ext uri="{FF2B5EF4-FFF2-40B4-BE49-F238E27FC236}">
                  <a16:creationId xmlns:a16="http://schemas.microsoft.com/office/drawing/2014/main" id="{7645E941-408B-47DE-BD05-816159601328}"/>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flipH="1">
              <a:off x="358588" y="1642083"/>
              <a:ext cx="483586" cy="469900"/>
            </a:xfrm>
            <a:prstGeom prst="rect">
              <a:avLst/>
            </a:prstGeom>
          </p:spPr>
        </p:pic>
        <p:pic>
          <p:nvPicPr>
            <p:cNvPr id="34" name="Graphic 33">
              <a:extLst>
                <a:ext uri="{FF2B5EF4-FFF2-40B4-BE49-F238E27FC236}">
                  <a16:creationId xmlns:a16="http://schemas.microsoft.com/office/drawing/2014/main" id="{E32630B0-5457-4882-A783-163EF2CCBE9C}"/>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flipH="1">
              <a:off x="358588" y="2410319"/>
              <a:ext cx="483586" cy="469900"/>
            </a:xfrm>
            <a:prstGeom prst="rect">
              <a:avLst/>
            </a:prstGeom>
          </p:spPr>
        </p:pic>
        <p:pic>
          <p:nvPicPr>
            <p:cNvPr id="35" name="Graphic 34">
              <a:extLst>
                <a:ext uri="{FF2B5EF4-FFF2-40B4-BE49-F238E27FC236}">
                  <a16:creationId xmlns:a16="http://schemas.microsoft.com/office/drawing/2014/main" id="{50606100-F241-4FA8-B679-5EB8536E03A3}"/>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flipH="1">
              <a:off x="399613" y="3178555"/>
              <a:ext cx="483586" cy="469900"/>
            </a:xfrm>
            <a:prstGeom prst="rect">
              <a:avLst/>
            </a:prstGeom>
          </p:spPr>
        </p:pic>
        <p:pic>
          <p:nvPicPr>
            <p:cNvPr id="36" name="Graphic 35">
              <a:extLst>
                <a:ext uri="{FF2B5EF4-FFF2-40B4-BE49-F238E27FC236}">
                  <a16:creationId xmlns:a16="http://schemas.microsoft.com/office/drawing/2014/main" id="{F0BC4CAF-E867-4DD1-B664-0BD333061747}"/>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flipH="1">
              <a:off x="403408" y="3838438"/>
              <a:ext cx="483586" cy="469900"/>
            </a:xfrm>
            <a:prstGeom prst="rect">
              <a:avLst/>
            </a:prstGeom>
          </p:spPr>
        </p:pic>
        <p:pic>
          <p:nvPicPr>
            <p:cNvPr id="37" name="Graphic 36">
              <a:extLst>
                <a:ext uri="{FF2B5EF4-FFF2-40B4-BE49-F238E27FC236}">
                  <a16:creationId xmlns:a16="http://schemas.microsoft.com/office/drawing/2014/main" id="{7BFC1F78-FF21-4D99-ABDC-4D880658BF20}"/>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flipH="1">
              <a:off x="403408" y="4606674"/>
              <a:ext cx="483586" cy="469900"/>
            </a:xfrm>
            <a:prstGeom prst="rect">
              <a:avLst/>
            </a:prstGeom>
          </p:spPr>
        </p:pic>
        <p:pic>
          <p:nvPicPr>
            <p:cNvPr id="38" name="Graphic 37">
              <a:extLst>
                <a:ext uri="{FF2B5EF4-FFF2-40B4-BE49-F238E27FC236}">
                  <a16:creationId xmlns:a16="http://schemas.microsoft.com/office/drawing/2014/main" id="{F0338B54-83C2-4E79-8803-64292C69D138}"/>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flipH="1">
              <a:off x="444433" y="5374910"/>
              <a:ext cx="483586" cy="469900"/>
            </a:xfrm>
            <a:prstGeom prst="rect">
              <a:avLst/>
            </a:prstGeom>
          </p:spPr>
        </p:pic>
      </p:grpSp>
      <p:grpSp>
        <p:nvGrpSpPr>
          <p:cNvPr id="8" name="Group 7" descr="collection of objects and an S3 bucket.">
            <a:extLst>
              <a:ext uri="{FF2B5EF4-FFF2-40B4-BE49-F238E27FC236}">
                <a16:creationId xmlns:a16="http://schemas.microsoft.com/office/drawing/2014/main" id="{F783649F-C9CF-40CA-868F-D35F199A9443}"/>
              </a:ext>
            </a:extLst>
          </p:cNvPr>
          <p:cNvGrpSpPr/>
          <p:nvPr/>
        </p:nvGrpSpPr>
        <p:grpSpPr>
          <a:xfrm>
            <a:off x="2623443" y="1893475"/>
            <a:ext cx="7915469" cy="3584455"/>
            <a:chOff x="2623443" y="1893475"/>
            <a:chExt cx="7915469" cy="3584455"/>
          </a:xfrm>
        </p:grpSpPr>
        <p:sp>
          <p:nvSpPr>
            <p:cNvPr id="15" name="TextBox 14">
              <a:extLst>
                <a:ext uri="{C183D7F6-B498-43B3-948B-1728B52AA6E4}">
                  <adec:decorative xmlns:adec="http://schemas.microsoft.com/office/drawing/2017/decorative" val="1"/>
                </a:ext>
              </a:extLst>
            </p:cNvPr>
            <p:cNvSpPr txBox="1"/>
            <p:nvPr/>
          </p:nvSpPr>
          <p:spPr>
            <a:xfrm>
              <a:off x="4416926" y="2759875"/>
              <a:ext cx="1914307" cy="307777"/>
            </a:xfrm>
            <a:prstGeom prst="rect">
              <a:avLst/>
            </a:prstGeom>
            <a:noFill/>
          </p:spPr>
          <p:txBody>
            <a:bodyPr wrap="none" rtlCol="0">
              <a:spAutoFit/>
            </a:bodyPr>
            <a:lstStyle/>
            <a:p>
              <a:r>
                <a:rPr lang="en-US" sz="1400" dirty="0">
                  <a:solidFill>
                    <a:srgbClr val="FF9900"/>
                  </a:solidFill>
                  <a:latin typeface="Amazon Ember" panose="02000000000000000000" pitchFamily="2" charset="0"/>
                  <a:ea typeface="Amazon Ember" panose="02000000000000000000" pitchFamily="2" charset="0"/>
                </a:rPr>
                <a:t>media/welcome.mp4</a:t>
              </a:r>
            </a:p>
          </p:txBody>
        </p:sp>
        <p:sp>
          <p:nvSpPr>
            <p:cNvPr id="16" name="TextBox 15">
              <a:extLst>
                <a:ext uri="{C183D7F6-B498-43B3-948B-1728B52AA6E4}">
                  <adec:decorative xmlns:adec="http://schemas.microsoft.com/office/drawing/2017/decorative" val="1"/>
                </a:ext>
              </a:extLst>
            </p:cNvPr>
            <p:cNvSpPr txBox="1"/>
            <p:nvPr/>
          </p:nvSpPr>
          <p:spPr>
            <a:xfrm>
              <a:off x="6253751" y="2759875"/>
              <a:ext cx="1090363" cy="307777"/>
            </a:xfrm>
            <a:prstGeom prst="rect">
              <a:avLst/>
            </a:prstGeom>
            <a:noFill/>
          </p:spPr>
          <p:txBody>
            <a:bodyPr wrap="none" rtlCol="0">
              <a:spAutoFit/>
            </a:bodyPr>
            <a:lstStyle/>
            <a:p>
              <a:pPr algn="ctr"/>
              <a:r>
                <a:rPr lang="en-US" sz="1400" dirty="0">
                  <a:solidFill>
                    <a:srgbClr val="FF9900"/>
                  </a:solidFill>
                  <a:latin typeface="Amazon Ember" panose="02000000000000000000" pitchFamily="2" charset="0"/>
                  <a:ea typeface="Amazon Ember" panose="02000000000000000000" pitchFamily="2" charset="0"/>
                </a:rPr>
                <a:t>prod2.mp4</a:t>
              </a:r>
            </a:p>
          </p:txBody>
        </p:sp>
        <p:sp>
          <p:nvSpPr>
            <p:cNvPr id="17" name="TextBox 16">
              <a:extLst>
                <a:ext uri="{C183D7F6-B498-43B3-948B-1728B52AA6E4}">
                  <adec:decorative xmlns:adec="http://schemas.microsoft.com/office/drawing/2017/decorative" val="1"/>
                </a:ext>
              </a:extLst>
            </p:cNvPr>
            <p:cNvSpPr txBox="1"/>
            <p:nvPr/>
          </p:nvSpPr>
          <p:spPr>
            <a:xfrm>
              <a:off x="7754894" y="2759875"/>
              <a:ext cx="1090363" cy="307777"/>
            </a:xfrm>
            <a:prstGeom prst="rect">
              <a:avLst/>
            </a:prstGeom>
            <a:noFill/>
          </p:spPr>
          <p:txBody>
            <a:bodyPr wrap="square" rtlCol="0">
              <a:spAutoFit/>
            </a:bodyPr>
            <a:lstStyle/>
            <a:p>
              <a:pPr algn="ctr"/>
              <a:r>
                <a:rPr lang="en-US" sz="1400" dirty="0">
                  <a:solidFill>
                    <a:srgbClr val="FF9900"/>
                  </a:solidFill>
                  <a:latin typeface="Amazon Ember" panose="02000000000000000000" pitchFamily="2" charset="0"/>
                  <a:ea typeface="Amazon Ember" panose="02000000000000000000" pitchFamily="2" charset="0"/>
                </a:rPr>
                <a:t>prod3.mp4</a:t>
              </a:r>
            </a:p>
          </p:txBody>
        </p:sp>
        <p:sp>
          <p:nvSpPr>
            <p:cNvPr id="18" name="TextBox 17">
              <a:extLst>
                <a:ext uri="{C183D7F6-B498-43B3-948B-1728B52AA6E4}">
                  <adec:decorative xmlns:adec="http://schemas.microsoft.com/office/drawing/2017/decorative" val="1"/>
                </a:ext>
              </a:extLst>
            </p:cNvPr>
            <p:cNvSpPr txBox="1"/>
            <p:nvPr/>
          </p:nvSpPr>
          <p:spPr>
            <a:xfrm>
              <a:off x="9217298" y="2759875"/>
              <a:ext cx="1090363" cy="307777"/>
            </a:xfrm>
            <a:prstGeom prst="rect">
              <a:avLst/>
            </a:prstGeom>
            <a:noFill/>
          </p:spPr>
          <p:txBody>
            <a:bodyPr wrap="square" rtlCol="0">
              <a:spAutoFit/>
            </a:bodyPr>
            <a:lstStyle/>
            <a:p>
              <a:pPr algn="ctr"/>
              <a:r>
                <a:rPr lang="en-US" sz="1400" dirty="0">
                  <a:solidFill>
                    <a:srgbClr val="FF9900"/>
                  </a:solidFill>
                  <a:latin typeface="Amazon Ember" panose="02000000000000000000" pitchFamily="2" charset="0"/>
                  <a:ea typeface="Amazon Ember" panose="02000000000000000000" pitchFamily="2" charset="0"/>
                </a:rPr>
                <a:t>prod4.mp4</a:t>
              </a:r>
            </a:p>
          </p:txBody>
        </p:sp>
        <p:sp>
          <p:nvSpPr>
            <p:cNvPr id="20" name="TextBox 19">
              <a:extLst>
                <a:ext uri="{C183D7F6-B498-43B3-948B-1728B52AA6E4}">
                  <adec:decorative xmlns:adec="http://schemas.microsoft.com/office/drawing/2017/decorative" val="1"/>
                </a:ext>
              </a:extLst>
            </p:cNvPr>
            <p:cNvSpPr txBox="1"/>
            <p:nvPr/>
          </p:nvSpPr>
          <p:spPr>
            <a:xfrm>
              <a:off x="4828899" y="3959986"/>
              <a:ext cx="1090363" cy="307777"/>
            </a:xfrm>
            <a:prstGeom prst="rect">
              <a:avLst/>
            </a:prstGeom>
            <a:noFill/>
          </p:spPr>
          <p:txBody>
            <a:bodyPr wrap="none" rtlCol="0">
              <a:spAutoFit/>
            </a:bodyPr>
            <a:lstStyle/>
            <a:p>
              <a:pPr algn="ctr"/>
              <a:r>
                <a:rPr lang="en-US" sz="1400" dirty="0">
                  <a:solidFill>
                    <a:srgbClr val="FF9900"/>
                  </a:solidFill>
                  <a:latin typeface="Amazon Ember" panose="02000000000000000000" pitchFamily="2" charset="0"/>
                  <a:ea typeface="Amazon Ember" panose="02000000000000000000" pitchFamily="2" charset="0"/>
                </a:rPr>
                <a:t>prod5.mp4</a:t>
              </a:r>
            </a:p>
          </p:txBody>
        </p:sp>
        <p:sp>
          <p:nvSpPr>
            <p:cNvPr id="21" name="TextBox 20">
              <a:extLst>
                <a:ext uri="{C183D7F6-B498-43B3-948B-1728B52AA6E4}">
                  <adec:decorative xmlns:adec="http://schemas.microsoft.com/office/drawing/2017/decorative" val="1"/>
                </a:ext>
              </a:extLst>
            </p:cNvPr>
            <p:cNvSpPr txBox="1"/>
            <p:nvPr/>
          </p:nvSpPr>
          <p:spPr>
            <a:xfrm>
              <a:off x="6253751" y="3959986"/>
              <a:ext cx="1090363" cy="307777"/>
            </a:xfrm>
            <a:prstGeom prst="rect">
              <a:avLst/>
            </a:prstGeom>
            <a:noFill/>
          </p:spPr>
          <p:txBody>
            <a:bodyPr wrap="none" rtlCol="0">
              <a:spAutoFit/>
            </a:bodyPr>
            <a:lstStyle/>
            <a:p>
              <a:pPr algn="ctr"/>
              <a:r>
                <a:rPr lang="en-US" sz="1400" dirty="0">
                  <a:solidFill>
                    <a:srgbClr val="FF9900"/>
                  </a:solidFill>
                  <a:latin typeface="Amazon Ember" panose="02000000000000000000" pitchFamily="2" charset="0"/>
                  <a:ea typeface="Amazon Ember" panose="02000000000000000000" pitchFamily="2" charset="0"/>
                </a:rPr>
                <a:t>prod6.mp4</a:t>
              </a:r>
            </a:p>
          </p:txBody>
        </p:sp>
        <p:sp>
          <p:nvSpPr>
            <p:cNvPr id="22" name="TextBox 21">
              <a:extLst>
                <a:ext uri="{C183D7F6-B498-43B3-948B-1728B52AA6E4}">
                  <adec:decorative xmlns:adec="http://schemas.microsoft.com/office/drawing/2017/decorative" val="1"/>
                </a:ext>
              </a:extLst>
            </p:cNvPr>
            <p:cNvSpPr txBox="1"/>
            <p:nvPr/>
          </p:nvSpPr>
          <p:spPr>
            <a:xfrm>
              <a:off x="7754894" y="3959986"/>
              <a:ext cx="1090363" cy="307777"/>
            </a:xfrm>
            <a:prstGeom prst="rect">
              <a:avLst/>
            </a:prstGeom>
            <a:noFill/>
          </p:spPr>
          <p:txBody>
            <a:bodyPr wrap="square" rtlCol="0">
              <a:spAutoFit/>
            </a:bodyPr>
            <a:lstStyle/>
            <a:p>
              <a:pPr algn="ctr"/>
              <a:r>
                <a:rPr lang="en-US" sz="1400" dirty="0">
                  <a:solidFill>
                    <a:srgbClr val="FF9900"/>
                  </a:solidFill>
                  <a:latin typeface="Amazon Ember" panose="02000000000000000000" pitchFamily="2" charset="0"/>
                  <a:ea typeface="Amazon Ember" panose="02000000000000000000" pitchFamily="2" charset="0"/>
                </a:rPr>
                <a:t>prod7.mp4</a:t>
              </a:r>
            </a:p>
          </p:txBody>
        </p:sp>
        <p:sp>
          <p:nvSpPr>
            <p:cNvPr id="23" name="TextBox 22">
              <a:extLst>
                <a:ext uri="{C183D7F6-B498-43B3-948B-1728B52AA6E4}">
                  <adec:decorative xmlns:adec="http://schemas.microsoft.com/office/drawing/2017/decorative" val="1"/>
                </a:ext>
              </a:extLst>
            </p:cNvPr>
            <p:cNvSpPr txBox="1"/>
            <p:nvPr/>
          </p:nvSpPr>
          <p:spPr>
            <a:xfrm>
              <a:off x="9217298" y="3959986"/>
              <a:ext cx="1090363" cy="307777"/>
            </a:xfrm>
            <a:prstGeom prst="rect">
              <a:avLst/>
            </a:prstGeom>
            <a:noFill/>
          </p:spPr>
          <p:txBody>
            <a:bodyPr wrap="square" rtlCol="0">
              <a:spAutoFit/>
            </a:bodyPr>
            <a:lstStyle/>
            <a:p>
              <a:pPr algn="ctr"/>
              <a:r>
                <a:rPr lang="en-US" sz="1400" dirty="0">
                  <a:solidFill>
                    <a:srgbClr val="FF9900"/>
                  </a:solidFill>
                  <a:latin typeface="Amazon Ember" panose="02000000000000000000" pitchFamily="2" charset="0"/>
                  <a:ea typeface="Amazon Ember" panose="02000000000000000000" pitchFamily="2" charset="0"/>
                </a:rPr>
                <a:t>prod8.mp4</a:t>
              </a:r>
            </a:p>
          </p:txBody>
        </p:sp>
        <p:sp>
          <p:nvSpPr>
            <p:cNvPr id="25" name="TextBox 24">
              <a:extLst>
                <a:ext uri="{C183D7F6-B498-43B3-948B-1728B52AA6E4}">
                  <adec:decorative xmlns:adec="http://schemas.microsoft.com/office/drawing/2017/decorative" val="1"/>
                </a:ext>
              </a:extLst>
            </p:cNvPr>
            <p:cNvSpPr txBox="1"/>
            <p:nvPr/>
          </p:nvSpPr>
          <p:spPr>
            <a:xfrm>
              <a:off x="4828899" y="5170153"/>
              <a:ext cx="1090363" cy="307777"/>
            </a:xfrm>
            <a:prstGeom prst="rect">
              <a:avLst/>
            </a:prstGeom>
            <a:noFill/>
          </p:spPr>
          <p:txBody>
            <a:bodyPr wrap="none" rtlCol="0">
              <a:spAutoFit/>
            </a:bodyPr>
            <a:lstStyle/>
            <a:p>
              <a:pPr algn="ctr"/>
              <a:r>
                <a:rPr lang="en-US" sz="1400" dirty="0">
                  <a:solidFill>
                    <a:srgbClr val="FF9900"/>
                  </a:solidFill>
                  <a:latin typeface="Amazon Ember" panose="02000000000000000000" pitchFamily="2" charset="0"/>
                  <a:ea typeface="Amazon Ember" panose="02000000000000000000" pitchFamily="2" charset="0"/>
                </a:rPr>
                <a:t>prod9.mp4</a:t>
              </a:r>
            </a:p>
          </p:txBody>
        </p:sp>
        <p:sp>
          <p:nvSpPr>
            <p:cNvPr id="26" name="TextBox 25">
              <a:extLst>
                <a:ext uri="{C183D7F6-B498-43B3-948B-1728B52AA6E4}">
                  <adec:decorative xmlns:adec="http://schemas.microsoft.com/office/drawing/2017/decorative" val="1"/>
                </a:ext>
              </a:extLst>
            </p:cNvPr>
            <p:cNvSpPr txBox="1"/>
            <p:nvPr/>
          </p:nvSpPr>
          <p:spPr>
            <a:xfrm>
              <a:off x="6200852" y="5170153"/>
              <a:ext cx="1196161" cy="307777"/>
            </a:xfrm>
            <a:prstGeom prst="rect">
              <a:avLst/>
            </a:prstGeom>
            <a:noFill/>
          </p:spPr>
          <p:txBody>
            <a:bodyPr wrap="none" rtlCol="0">
              <a:spAutoFit/>
            </a:bodyPr>
            <a:lstStyle/>
            <a:p>
              <a:pPr algn="ctr"/>
              <a:r>
                <a:rPr lang="en-US" sz="1400" dirty="0">
                  <a:solidFill>
                    <a:srgbClr val="FF9900"/>
                  </a:solidFill>
                  <a:latin typeface="Amazon Ember" panose="02000000000000000000" pitchFamily="2" charset="0"/>
                  <a:ea typeface="Amazon Ember" panose="02000000000000000000" pitchFamily="2" charset="0"/>
                </a:rPr>
                <a:t>prod10.mp4</a:t>
              </a:r>
            </a:p>
          </p:txBody>
        </p:sp>
        <p:sp>
          <p:nvSpPr>
            <p:cNvPr id="27" name="TextBox 26">
              <a:extLst>
                <a:ext uri="{C183D7F6-B498-43B3-948B-1728B52AA6E4}">
                  <adec:decorative xmlns:adec="http://schemas.microsoft.com/office/drawing/2017/decorative" val="1"/>
                </a:ext>
              </a:extLst>
            </p:cNvPr>
            <p:cNvSpPr txBox="1"/>
            <p:nvPr/>
          </p:nvSpPr>
          <p:spPr>
            <a:xfrm>
              <a:off x="7610458" y="5170153"/>
              <a:ext cx="1379236" cy="307777"/>
            </a:xfrm>
            <a:prstGeom prst="rect">
              <a:avLst/>
            </a:prstGeom>
            <a:noFill/>
          </p:spPr>
          <p:txBody>
            <a:bodyPr wrap="square" rtlCol="0">
              <a:spAutoFit/>
            </a:bodyPr>
            <a:lstStyle/>
            <a:p>
              <a:pPr algn="ctr"/>
              <a:r>
                <a:rPr lang="en-US" sz="1400" dirty="0">
                  <a:solidFill>
                    <a:srgbClr val="FF9900"/>
                  </a:solidFill>
                  <a:latin typeface="Amazon Ember" panose="02000000000000000000" pitchFamily="2" charset="0"/>
                  <a:ea typeface="Amazon Ember" panose="02000000000000000000" pitchFamily="2" charset="0"/>
                </a:rPr>
                <a:t>prod11.mp4</a:t>
              </a:r>
            </a:p>
          </p:txBody>
        </p:sp>
        <p:sp>
          <p:nvSpPr>
            <p:cNvPr id="28" name="TextBox 27">
              <a:extLst>
                <a:ext uri="{C183D7F6-B498-43B3-948B-1728B52AA6E4}">
                  <adec:decorative xmlns:adec="http://schemas.microsoft.com/office/drawing/2017/decorative" val="1"/>
                </a:ext>
              </a:extLst>
            </p:cNvPr>
            <p:cNvSpPr txBox="1"/>
            <p:nvPr/>
          </p:nvSpPr>
          <p:spPr>
            <a:xfrm>
              <a:off x="8986048" y="5170153"/>
              <a:ext cx="1552864" cy="307777"/>
            </a:xfrm>
            <a:prstGeom prst="rect">
              <a:avLst/>
            </a:prstGeom>
            <a:noFill/>
          </p:spPr>
          <p:txBody>
            <a:bodyPr wrap="square" rtlCol="0">
              <a:spAutoFit/>
            </a:bodyPr>
            <a:lstStyle/>
            <a:p>
              <a:pPr algn="ctr"/>
              <a:r>
                <a:rPr lang="en-US" sz="1400" dirty="0">
                  <a:solidFill>
                    <a:srgbClr val="FF9900"/>
                  </a:solidFill>
                  <a:latin typeface="Amazon Ember" panose="02000000000000000000" pitchFamily="2" charset="0"/>
                  <a:ea typeface="Amazon Ember" panose="02000000000000000000" pitchFamily="2" charset="0"/>
                </a:rPr>
                <a:t>prod12.mp4</a:t>
              </a:r>
            </a:p>
          </p:txBody>
        </p:sp>
        <p:sp>
          <p:nvSpPr>
            <p:cNvPr id="30" name="TextBox 29">
              <a:extLst>
                <a:ext uri="{C183D7F6-B498-43B3-948B-1728B52AA6E4}">
                  <adec:decorative xmlns:adec="http://schemas.microsoft.com/office/drawing/2017/decorative" val="1"/>
                </a:ext>
              </a:extLst>
            </p:cNvPr>
            <p:cNvSpPr txBox="1"/>
            <p:nvPr/>
          </p:nvSpPr>
          <p:spPr>
            <a:xfrm>
              <a:off x="2623443" y="4459996"/>
              <a:ext cx="1981633" cy="369332"/>
            </a:xfrm>
            <a:prstGeom prst="rect">
              <a:avLst/>
            </a:prstGeom>
            <a:noFill/>
          </p:spPr>
          <p:txBody>
            <a:bodyPr wrap="none" rtlCol="0">
              <a:spAutoFit/>
            </a:bodyPr>
            <a:lstStyle/>
            <a:p>
              <a:r>
                <a:rPr lang="en-US" dirty="0">
                  <a:latin typeface="Amazon Ember" panose="02000000000000000000" pitchFamily="2" charset="0"/>
                  <a:ea typeface="Amazon Ember" panose="02000000000000000000" pitchFamily="2" charset="0"/>
                </a:rPr>
                <a:t>my-bucket-name</a:t>
              </a:r>
            </a:p>
          </p:txBody>
        </p:sp>
        <p:pic>
          <p:nvPicPr>
            <p:cNvPr id="32" name="Graphic 31">
              <a:extLst>
                <a:ext uri="{FF2B5EF4-FFF2-40B4-BE49-F238E27FC236}">
                  <a16:creationId xmlns:a16="http://schemas.microsoft.com/office/drawing/2014/main" id="{8F07FC7D-28D1-4382-B3AC-E6492552703F}"/>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255804" y="3421512"/>
              <a:ext cx="826530" cy="826530"/>
            </a:xfrm>
            <a:prstGeom prst="rect">
              <a:avLst/>
            </a:prstGeom>
          </p:spPr>
        </p:pic>
        <p:pic>
          <p:nvPicPr>
            <p:cNvPr id="39" name="Graphic 38">
              <a:extLst>
                <a:ext uri="{FF2B5EF4-FFF2-40B4-BE49-F238E27FC236}">
                  <a16:creationId xmlns:a16="http://schemas.microsoft.com/office/drawing/2014/main" id="{A5136D4D-0996-4635-9897-8E5EA81946D8}"/>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040965" y="1893475"/>
              <a:ext cx="666228" cy="666228"/>
            </a:xfrm>
            <a:prstGeom prst="rect">
              <a:avLst/>
            </a:prstGeom>
          </p:spPr>
        </p:pic>
        <p:pic>
          <p:nvPicPr>
            <p:cNvPr id="40" name="Graphic 39">
              <a:extLst>
                <a:ext uri="{FF2B5EF4-FFF2-40B4-BE49-F238E27FC236}">
                  <a16:creationId xmlns:a16="http://schemas.microsoft.com/office/drawing/2014/main" id="{482D21BA-7F71-4CA0-8B27-BA2155DB2B24}"/>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412407" y="1909868"/>
              <a:ext cx="666228" cy="666228"/>
            </a:xfrm>
            <a:prstGeom prst="rect">
              <a:avLst/>
            </a:prstGeom>
          </p:spPr>
        </p:pic>
        <p:pic>
          <p:nvPicPr>
            <p:cNvPr id="41" name="Graphic 40">
              <a:extLst>
                <a:ext uri="{FF2B5EF4-FFF2-40B4-BE49-F238E27FC236}">
                  <a16:creationId xmlns:a16="http://schemas.microsoft.com/office/drawing/2014/main" id="{508EDA91-2CA6-4B92-9D85-176065DADF0A}"/>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966961" y="1909868"/>
              <a:ext cx="666228" cy="666228"/>
            </a:xfrm>
            <a:prstGeom prst="rect">
              <a:avLst/>
            </a:prstGeom>
          </p:spPr>
        </p:pic>
        <p:pic>
          <p:nvPicPr>
            <p:cNvPr id="42" name="Graphic 41">
              <a:extLst>
                <a:ext uri="{FF2B5EF4-FFF2-40B4-BE49-F238E27FC236}">
                  <a16:creationId xmlns:a16="http://schemas.microsoft.com/office/drawing/2014/main" id="{6B929336-9F17-4E39-A165-31D5D8FA85A0}"/>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429365" y="1929424"/>
              <a:ext cx="666228" cy="666228"/>
            </a:xfrm>
            <a:prstGeom prst="rect">
              <a:avLst/>
            </a:prstGeom>
          </p:spPr>
        </p:pic>
        <p:pic>
          <p:nvPicPr>
            <p:cNvPr id="43" name="Graphic 42">
              <a:extLst>
                <a:ext uri="{FF2B5EF4-FFF2-40B4-BE49-F238E27FC236}">
                  <a16:creationId xmlns:a16="http://schemas.microsoft.com/office/drawing/2014/main" id="{C31C26E0-B1D6-41E0-BB42-AC1FA5086386}"/>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040965" y="3121402"/>
              <a:ext cx="666228" cy="666228"/>
            </a:xfrm>
            <a:prstGeom prst="rect">
              <a:avLst/>
            </a:prstGeom>
          </p:spPr>
        </p:pic>
        <p:pic>
          <p:nvPicPr>
            <p:cNvPr id="44" name="Graphic 43">
              <a:extLst>
                <a:ext uri="{FF2B5EF4-FFF2-40B4-BE49-F238E27FC236}">
                  <a16:creationId xmlns:a16="http://schemas.microsoft.com/office/drawing/2014/main" id="{C83D9752-801B-413B-9327-4042FF508D60}"/>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412407" y="3137795"/>
              <a:ext cx="666228" cy="666228"/>
            </a:xfrm>
            <a:prstGeom prst="rect">
              <a:avLst/>
            </a:prstGeom>
          </p:spPr>
        </p:pic>
        <p:pic>
          <p:nvPicPr>
            <p:cNvPr id="45" name="Graphic 44">
              <a:extLst>
                <a:ext uri="{FF2B5EF4-FFF2-40B4-BE49-F238E27FC236}">
                  <a16:creationId xmlns:a16="http://schemas.microsoft.com/office/drawing/2014/main" id="{57BC5F81-2DF1-4393-A950-543AC9402905}"/>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966961" y="3137795"/>
              <a:ext cx="666228" cy="666228"/>
            </a:xfrm>
            <a:prstGeom prst="rect">
              <a:avLst/>
            </a:prstGeom>
          </p:spPr>
        </p:pic>
        <p:pic>
          <p:nvPicPr>
            <p:cNvPr id="46" name="Graphic 45">
              <a:extLst>
                <a:ext uri="{FF2B5EF4-FFF2-40B4-BE49-F238E27FC236}">
                  <a16:creationId xmlns:a16="http://schemas.microsoft.com/office/drawing/2014/main" id="{F2D5BD1C-130F-4093-8BD0-0759E77BDC28}"/>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429365" y="3157351"/>
              <a:ext cx="666228" cy="666228"/>
            </a:xfrm>
            <a:prstGeom prst="rect">
              <a:avLst/>
            </a:prstGeom>
          </p:spPr>
        </p:pic>
        <p:pic>
          <p:nvPicPr>
            <p:cNvPr id="47" name="Graphic 46">
              <a:extLst>
                <a:ext uri="{FF2B5EF4-FFF2-40B4-BE49-F238E27FC236}">
                  <a16:creationId xmlns:a16="http://schemas.microsoft.com/office/drawing/2014/main" id="{536BBBB6-D98D-4E5F-8A87-A9AC2B1447CF}"/>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040965" y="4423281"/>
              <a:ext cx="666228" cy="666228"/>
            </a:xfrm>
            <a:prstGeom prst="rect">
              <a:avLst/>
            </a:prstGeom>
          </p:spPr>
        </p:pic>
        <p:pic>
          <p:nvPicPr>
            <p:cNvPr id="48" name="Graphic 47">
              <a:extLst>
                <a:ext uri="{FF2B5EF4-FFF2-40B4-BE49-F238E27FC236}">
                  <a16:creationId xmlns:a16="http://schemas.microsoft.com/office/drawing/2014/main" id="{C8D33E85-326E-4AE8-9209-73EB30461EB8}"/>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412407" y="4439674"/>
              <a:ext cx="666228" cy="666228"/>
            </a:xfrm>
            <a:prstGeom prst="rect">
              <a:avLst/>
            </a:prstGeom>
          </p:spPr>
        </p:pic>
        <p:pic>
          <p:nvPicPr>
            <p:cNvPr id="49" name="Graphic 48">
              <a:extLst>
                <a:ext uri="{FF2B5EF4-FFF2-40B4-BE49-F238E27FC236}">
                  <a16:creationId xmlns:a16="http://schemas.microsoft.com/office/drawing/2014/main" id="{504F20A4-BA34-40E9-B7A8-825A72149E09}"/>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966961" y="4439674"/>
              <a:ext cx="666228" cy="666228"/>
            </a:xfrm>
            <a:prstGeom prst="rect">
              <a:avLst/>
            </a:prstGeom>
          </p:spPr>
        </p:pic>
        <p:pic>
          <p:nvPicPr>
            <p:cNvPr id="50" name="Graphic 49">
              <a:extLst>
                <a:ext uri="{FF2B5EF4-FFF2-40B4-BE49-F238E27FC236}">
                  <a16:creationId xmlns:a16="http://schemas.microsoft.com/office/drawing/2014/main" id="{180F9523-EC25-4E11-B927-D269C85DDC69}"/>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429365" y="4459230"/>
              <a:ext cx="666228" cy="666228"/>
            </a:xfrm>
            <a:prstGeom prst="rect">
              <a:avLst/>
            </a:prstGeom>
          </p:spPr>
        </p:pic>
      </p:grpSp>
      <p:sp>
        <p:nvSpPr>
          <p:cNvPr id="2" name="Footer Placeholder 1">
            <a:extLst>
              <a:ext uri="{FF2B5EF4-FFF2-40B4-BE49-F238E27FC236}">
                <a16:creationId xmlns:a16="http://schemas.microsoft.com/office/drawing/2014/main" id="{50225F1A-17D9-4B00-9637-19E1E8495FE9}"/>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6" name="Slide Number Placeholder 5">
            <a:extLs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7</a:t>
            </a:fld>
            <a:endParaRPr lang="en-US" dirty="0"/>
          </a:p>
        </p:txBody>
      </p:sp>
    </p:spTree>
    <p:custDataLst>
      <p:tags r:id="rId1"/>
    </p:custDataLst>
    <p:extLst>
      <p:ext uri="{BB962C8B-B14F-4D97-AF65-F5344CB8AC3E}">
        <p14:creationId xmlns:p14="http://schemas.microsoft.com/office/powerpoint/2010/main" val="30899073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Access the data anywhere</a:t>
            </a:r>
          </a:p>
        </p:txBody>
      </p:sp>
      <p:grpSp>
        <p:nvGrpSpPr>
          <p:cNvPr id="4" name="Group 3" descr="aws management console, aws command line interface, and aws software development kit icons.">
            <a:extLst>
              <a:ext uri="{FF2B5EF4-FFF2-40B4-BE49-F238E27FC236}">
                <a16:creationId xmlns:a16="http://schemas.microsoft.com/office/drawing/2014/main" id="{588C1424-693D-4D0A-82A5-8C5CEEC72E1D}"/>
              </a:ext>
              <a:ext uri="{C183D7F6-B498-43B3-948B-1728B52AA6E4}">
                <adec:decorative xmlns:adec="http://schemas.microsoft.com/office/drawing/2017/decorative" val="0"/>
              </a:ext>
            </a:extLst>
          </p:cNvPr>
          <p:cNvGrpSpPr/>
          <p:nvPr/>
        </p:nvGrpSpPr>
        <p:grpSpPr>
          <a:xfrm>
            <a:off x="985890" y="1906743"/>
            <a:ext cx="9786303" cy="2706844"/>
            <a:chOff x="985890" y="1906743"/>
            <a:chExt cx="9786303" cy="2706844"/>
          </a:xfrm>
        </p:grpSpPr>
        <p:pic>
          <p:nvPicPr>
            <p:cNvPr id="10" name="Graphic 9">
              <a:extLst>
                <a:ext uri="{FF2B5EF4-FFF2-40B4-BE49-F238E27FC236}">
                  <a16:creationId xmlns:a16="http://schemas.microsoft.com/office/drawing/2014/main" id="{3181B0D5-7745-4738-AA2C-597DBB03A237}"/>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76979" y="2054028"/>
              <a:ext cx="1542908" cy="1542908"/>
            </a:xfrm>
            <a:prstGeom prst="rect">
              <a:avLst/>
            </a:prstGeom>
          </p:spPr>
        </p:pic>
        <p:sp>
          <p:nvSpPr>
            <p:cNvPr id="9" name="TextBox 8">
              <a:extLst>
                <a:ext uri="{FF2B5EF4-FFF2-40B4-BE49-F238E27FC236}">
                  <a16:creationId xmlns:a16="http://schemas.microsoft.com/office/drawing/2014/main" id="{4ACAB173-A427-4824-BCA1-599203B7CD9A}"/>
                </a:ext>
              </a:extLst>
            </p:cNvPr>
            <p:cNvSpPr txBox="1"/>
            <p:nvPr/>
          </p:nvSpPr>
          <p:spPr>
            <a:xfrm>
              <a:off x="985890" y="3839158"/>
              <a:ext cx="2301904" cy="646331"/>
            </a:xfrm>
            <a:prstGeom prst="rect">
              <a:avLst/>
            </a:prstGeom>
            <a:noFill/>
          </p:spPr>
          <p:txBody>
            <a:bodyPr wrap="square" rtlCol="0">
              <a:spAutoFit/>
            </a:bodyPr>
            <a:lstStyle/>
            <a:p>
              <a:pPr algn="ctr"/>
              <a:r>
                <a:rPr lang="en-US" dirty="0"/>
                <a:t>AWS Management Console</a:t>
              </a:r>
            </a:p>
          </p:txBody>
        </p:sp>
        <p:pic>
          <p:nvPicPr>
            <p:cNvPr id="12" name="Graphic 11">
              <a:extLst>
                <a:ext uri="{FF2B5EF4-FFF2-40B4-BE49-F238E27FC236}">
                  <a16:creationId xmlns:a16="http://schemas.microsoft.com/office/drawing/2014/main" id="{6E54A14A-805D-40C9-8DCD-178BCB8AEA3F}"/>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187811" y="2054028"/>
              <a:ext cx="1542908" cy="1542910"/>
            </a:xfrm>
            <a:prstGeom prst="rect">
              <a:avLst/>
            </a:prstGeom>
          </p:spPr>
        </p:pic>
        <p:sp>
          <p:nvSpPr>
            <p:cNvPr id="11" name="TextBox 10">
              <a:extLst>
                <a:ext uri="{FF2B5EF4-FFF2-40B4-BE49-F238E27FC236}">
                  <a16:creationId xmlns:a16="http://schemas.microsoft.com/office/drawing/2014/main" id="{4812CB34-5679-431F-9125-10F18DCF5036}"/>
                </a:ext>
              </a:extLst>
            </p:cNvPr>
            <p:cNvSpPr txBox="1"/>
            <p:nvPr/>
          </p:nvSpPr>
          <p:spPr>
            <a:xfrm>
              <a:off x="4591495" y="3967256"/>
              <a:ext cx="2743195" cy="646331"/>
            </a:xfrm>
            <a:prstGeom prst="rect">
              <a:avLst/>
            </a:prstGeom>
            <a:noFill/>
          </p:spPr>
          <p:txBody>
            <a:bodyPr wrap="square" rtlCol="0">
              <a:spAutoFit/>
            </a:bodyPr>
            <a:lstStyle/>
            <a:p>
              <a:pPr algn="ctr"/>
              <a:r>
                <a:rPr lang="en-US" dirty="0"/>
                <a:t>AWS Command Line Interface</a:t>
              </a:r>
            </a:p>
          </p:txBody>
        </p:sp>
        <p:pic>
          <p:nvPicPr>
            <p:cNvPr id="7" name="Graphic 6">
              <a:extLst>
                <a:ext uri="{FF2B5EF4-FFF2-40B4-BE49-F238E27FC236}">
                  <a16:creationId xmlns:a16="http://schemas.microsoft.com/office/drawing/2014/main" id="{A9B819B8-CA31-4639-9883-E642F05F8113}"/>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721987" y="1906743"/>
              <a:ext cx="1862924" cy="1862924"/>
            </a:xfrm>
            <a:prstGeom prst="rect">
              <a:avLst/>
            </a:prstGeom>
          </p:spPr>
        </p:pic>
        <p:sp>
          <p:nvSpPr>
            <p:cNvPr id="8" name="TextBox 7">
              <a:extLst>
                <a:ext uri="{FF2B5EF4-FFF2-40B4-BE49-F238E27FC236}">
                  <a16:creationId xmlns:a16="http://schemas.microsoft.com/office/drawing/2014/main" id="{A626DBBA-AD86-4B2A-8DF8-EE1D0231833D}"/>
                </a:ext>
              </a:extLst>
            </p:cNvPr>
            <p:cNvSpPr txBox="1"/>
            <p:nvPr/>
          </p:nvSpPr>
          <p:spPr>
            <a:xfrm>
              <a:off x="8638391" y="3977658"/>
              <a:ext cx="2133802" cy="369332"/>
            </a:xfrm>
            <a:prstGeom prst="rect">
              <a:avLst/>
            </a:prstGeom>
            <a:noFill/>
          </p:spPr>
          <p:txBody>
            <a:bodyPr wrap="square" rtlCol="0">
              <a:spAutoFit/>
            </a:bodyPr>
            <a:lstStyle/>
            <a:p>
              <a:pPr algn="ctr"/>
              <a:r>
                <a:rPr lang="en-US" dirty="0">
                  <a:solidFill>
                    <a:srgbClr val="232F3E"/>
                  </a:solidFill>
                </a:rPr>
                <a:t>SDK</a:t>
              </a:r>
            </a:p>
          </p:txBody>
        </p:sp>
      </p:grpSp>
      <p:sp>
        <p:nvSpPr>
          <p:cNvPr id="2" name="Footer Placeholder 1">
            <a:extLst>
              <a:ext uri="{FF2B5EF4-FFF2-40B4-BE49-F238E27FC236}">
                <a16:creationId xmlns:a16="http://schemas.microsoft.com/office/drawing/2014/main" id="{222E9531-F23D-4A9F-A6B0-7BFBCA6D5E41}"/>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6" name="Slide Number Placeholder 5">
            <a:extLs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8</a:t>
            </a:fld>
            <a:endParaRPr lang="en-US" dirty="0"/>
          </a:p>
        </p:txBody>
      </p:sp>
    </p:spTree>
    <p:custDataLst>
      <p:tags r:id="rId1"/>
    </p:custDataLst>
    <p:extLst>
      <p:ext uri="{BB962C8B-B14F-4D97-AF65-F5344CB8AC3E}">
        <p14:creationId xmlns:p14="http://schemas.microsoft.com/office/powerpoint/2010/main" val="32388082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Common use cases</a:t>
            </a:r>
          </a:p>
        </p:txBody>
      </p:sp>
      <p:sp>
        <p:nvSpPr>
          <p:cNvPr id="6" name="Content Placeholder 3">
            <a:extLst>
              <a:ext uri="{FF2B5EF4-FFF2-40B4-BE49-F238E27FC236}">
                <a16:creationId xmlns:a16="http://schemas.microsoft.com/office/drawing/2014/main" id="{D0F37895-00DE-2B4D-8B0D-E08599D01643}"/>
              </a:ext>
            </a:extLst>
          </p:cNvPr>
          <p:cNvSpPr>
            <a:spLocks noGrp="1"/>
          </p:cNvSpPr>
          <p:nvPr>
            <p:ph idx="1"/>
          </p:nvPr>
        </p:nvSpPr>
        <p:spPr>
          <a:xfrm>
            <a:off x="238539" y="1440305"/>
            <a:ext cx="10515600" cy="4913308"/>
          </a:xfrm>
        </p:spPr>
        <p:txBody>
          <a:bodyPr>
            <a:normAutofit/>
          </a:bodyPr>
          <a:lstStyle/>
          <a:p>
            <a:pPr marL="457200" indent="-457200" algn="just">
              <a:lnSpc>
                <a:spcPct val="110000"/>
              </a:lnSpc>
              <a:spcBef>
                <a:spcPts val="800"/>
              </a:spcBef>
            </a:pPr>
            <a:r>
              <a:rPr lang="en-US" dirty="0"/>
              <a:t>Storing application assets</a:t>
            </a:r>
          </a:p>
          <a:p>
            <a:pPr marL="457200" indent="-457200" algn="just">
              <a:lnSpc>
                <a:spcPct val="110000"/>
              </a:lnSpc>
              <a:spcBef>
                <a:spcPts val="800"/>
              </a:spcBef>
            </a:pPr>
            <a:r>
              <a:rPr lang="en-US" dirty="0"/>
              <a:t>Static web hosting</a:t>
            </a:r>
          </a:p>
          <a:p>
            <a:pPr marL="457200" indent="-457200" algn="just">
              <a:lnSpc>
                <a:spcPct val="110000"/>
              </a:lnSpc>
              <a:spcBef>
                <a:spcPts val="800"/>
              </a:spcBef>
            </a:pPr>
            <a:r>
              <a:rPr lang="en-US" dirty="0"/>
              <a:t>Backup and disaster recovery (DR)</a:t>
            </a:r>
          </a:p>
          <a:p>
            <a:pPr marL="457200" indent="-457200" algn="just">
              <a:lnSpc>
                <a:spcPct val="110000"/>
              </a:lnSpc>
              <a:spcBef>
                <a:spcPts val="800"/>
              </a:spcBef>
            </a:pPr>
            <a:r>
              <a:rPr lang="en-US" dirty="0"/>
              <a:t>Staging area for big data</a:t>
            </a:r>
          </a:p>
          <a:p>
            <a:pPr marL="457200" indent="-457200" algn="just">
              <a:lnSpc>
                <a:spcPct val="110000"/>
              </a:lnSpc>
              <a:spcBef>
                <a:spcPts val="800"/>
              </a:spcBef>
            </a:pPr>
            <a:r>
              <a:rPr lang="en-US" i="1" dirty="0"/>
              <a:t>Many more….</a:t>
            </a:r>
            <a:endParaRPr lang="en-US" sz="2600" i="1" dirty="0"/>
          </a:p>
        </p:txBody>
      </p:sp>
      <p:pic>
        <p:nvPicPr>
          <p:cNvPr id="7" name="Picture 6">
            <a:extLst>
              <a:ext uri="{C183D7F6-B498-43B3-948B-1728B52AA6E4}">
                <adec:decorative xmlns:adec="http://schemas.microsoft.com/office/drawing/2017/decorative" val="1"/>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941" t="3143" r="1806" b="8178"/>
          <a:stretch/>
        </p:blipFill>
        <p:spPr>
          <a:xfrm>
            <a:off x="8682472" y="1908607"/>
            <a:ext cx="1650248" cy="1520393"/>
          </a:xfrm>
          <a:prstGeom prst="rect">
            <a:avLst/>
          </a:prstGeom>
        </p:spPr>
      </p:pic>
      <p:sp>
        <p:nvSpPr>
          <p:cNvPr id="2" name="Footer Placeholder 1">
            <a:extLst>
              <a:ext uri="{FF2B5EF4-FFF2-40B4-BE49-F238E27FC236}">
                <a16:creationId xmlns:a16="http://schemas.microsoft.com/office/drawing/2014/main" id="{6B6B52D3-C8C8-4AED-8900-FAB5A6951E64}"/>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4" name="Slide Number Placeholder 3">
            <a:extLs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9</a:t>
            </a:fld>
            <a:endParaRPr lang="en-US" dirty="0"/>
          </a:p>
        </p:txBody>
      </p:sp>
    </p:spTree>
    <p:custDataLst>
      <p:tags r:id="rId1"/>
    </p:custDataLst>
    <p:extLst>
      <p:ext uri="{BB962C8B-B14F-4D97-AF65-F5344CB8AC3E}">
        <p14:creationId xmlns:p14="http://schemas.microsoft.com/office/powerpoint/2010/main" val="50684553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DESIGN_ID_OFFICE THEME" val="qJFqUAbJ"/>
  <p:tag name="ARTICULATE_SLIDE_THUMBNAIL_REFRESH" val="1"/>
  <p:tag name="ARTICULATE_SLIDE_COUNT" val="65"/>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ffice Theme">
  <a:themeElements>
    <a:clrScheme name="Training and Certification 1">
      <a:dk1>
        <a:srgbClr val="000000"/>
      </a:dk1>
      <a:lt1>
        <a:srgbClr val="FFFFFF"/>
      </a:lt1>
      <a:dk2>
        <a:srgbClr val="36C2B3"/>
      </a:dk2>
      <a:lt2>
        <a:srgbClr val="FFFFFF"/>
      </a:lt2>
      <a:accent1>
        <a:srgbClr val="232F3E"/>
      </a:accent1>
      <a:accent2>
        <a:srgbClr val="D5DBDB"/>
      </a:accent2>
      <a:accent3>
        <a:srgbClr val="36C2B3"/>
      </a:accent3>
      <a:accent4>
        <a:srgbClr val="1CC9F7"/>
      </a:accent4>
      <a:accent5>
        <a:srgbClr val="4D27AA"/>
      </a:accent5>
      <a:accent6>
        <a:srgbClr val="E617E6"/>
      </a:accent6>
      <a:hlink>
        <a:srgbClr val="1CC9F7"/>
      </a:hlink>
      <a:folHlink>
        <a:srgbClr val="232F3E"/>
      </a:folHlink>
    </a:clrScheme>
    <a:fontScheme name="Custom 1">
      <a:majorFont>
        <a:latin typeface="Amazon Ember Light"/>
        <a:ea typeface=""/>
        <a:cs typeface=""/>
      </a:majorFont>
      <a:minorFont>
        <a:latin typeface="Amazon Ember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defRPr sz="2800" dirty="0" err="1" smtClean="0">
            <a:latin typeface="Amazon Ember Light" panose="020B0403020204020204" pitchFamily="34" charset="0"/>
            <a:ea typeface="Amazon Ember Light" panose="020B0403020204020204" pitchFamily="34" charset="0"/>
            <a:cs typeface="Amazon Ember Light" panose="020B0403020204020204" pitchFamily="34" charset="0"/>
          </a:defRPr>
        </a:defPPr>
      </a:lstStyle>
    </a:txDef>
  </a:objectDefaults>
  <a:extraClrSchemeLst/>
  <a:extLst>
    <a:ext uri="{05A4C25C-085E-4340-85A3-A5531E510DB2}">
      <thm15:themeFamily xmlns:thm15="http://schemas.microsoft.com/office/thememl/2012/main" name="Academy_2019_Accessible" id="{0B1EFAAE-1898-4168-A8E4-48C906B750E4}" vid="{0BAE7003-4F32-4828-986F-3F3EE3E6BA8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5958</TotalTime>
  <Words>7164</Words>
  <Application>Microsoft Office PowerPoint</Application>
  <PresentationFormat>Widescreen</PresentationFormat>
  <Paragraphs>533</Paragraphs>
  <Slides>37</Slides>
  <Notes>37</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37</vt:i4>
      </vt:variant>
    </vt:vector>
  </HeadingPairs>
  <TitlesOfParts>
    <vt:vector size="47" baseType="lpstr">
      <vt:lpstr>Amazon Ember</vt:lpstr>
      <vt:lpstr>Amazon Ember Light</vt:lpstr>
      <vt:lpstr>Arial</vt:lpstr>
      <vt:lpstr>Calibri</vt:lpstr>
      <vt:lpstr>Helvetica Neue</vt:lpstr>
      <vt:lpstr>Helvetica Neue LT Std 65 Medium</vt:lpstr>
      <vt:lpstr>Lucida Console</vt:lpstr>
      <vt:lpstr>Segoe UI</vt:lpstr>
      <vt:lpstr>Verdana</vt:lpstr>
      <vt:lpstr>Office Theme</vt:lpstr>
      <vt:lpstr>Section 2: Amazon Simple Storage Service (Amazon S3) </vt:lpstr>
      <vt:lpstr>Storage</vt:lpstr>
      <vt:lpstr>Amazon S3 overview</vt:lpstr>
      <vt:lpstr>Amazon S3 storage classes</vt:lpstr>
      <vt:lpstr>Amazon S3 bucket URLs (two styles)</vt:lpstr>
      <vt:lpstr>Data is redundantly stored in the Region</vt:lpstr>
      <vt:lpstr>Designed for seamless scaling</vt:lpstr>
      <vt:lpstr>Access the data anywhere</vt:lpstr>
      <vt:lpstr>Common use cases</vt:lpstr>
      <vt:lpstr>Amazon S3 common scenarios</vt:lpstr>
      <vt:lpstr>Amazon S3 pricing </vt:lpstr>
      <vt:lpstr>Amazon S3: Storage pricing</vt:lpstr>
      <vt:lpstr>Amazon S3: Storage pricing</vt:lpstr>
      <vt:lpstr>Section 2 key takeaways</vt:lpstr>
      <vt:lpstr>Recorded demo: Amazon Simple Storage  System</vt:lpstr>
      <vt:lpstr>Section 4: Amazon S3 Glacier </vt:lpstr>
      <vt:lpstr>Storage</vt:lpstr>
      <vt:lpstr>Amazon S3 Glacier review</vt:lpstr>
      <vt:lpstr>Amazon S3 Glacier</vt:lpstr>
      <vt:lpstr>Amazon S3 Glacier use cases</vt:lpstr>
      <vt:lpstr>Using Amazon S3 Glacier</vt:lpstr>
      <vt:lpstr>Lifecycle policies</vt:lpstr>
      <vt:lpstr>Storage comparison</vt:lpstr>
      <vt:lpstr>Server-side encryption</vt:lpstr>
      <vt:lpstr>Security with Amazon S3 Glacier</vt:lpstr>
      <vt:lpstr>Section 4 key takeaways</vt:lpstr>
      <vt:lpstr>Recorded demo: Amazon S3 Glacier</vt:lpstr>
      <vt:lpstr>Activity: Storage Case Studies</vt:lpstr>
      <vt:lpstr>Storage case study activity</vt:lpstr>
      <vt:lpstr>Storage case study activity</vt:lpstr>
      <vt:lpstr>Storage case study activity</vt:lpstr>
      <vt:lpstr>Module wrap-up</vt:lpstr>
      <vt:lpstr>Module summary </vt:lpstr>
      <vt:lpstr>Complete the knowledge check</vt:lpstr>
      <vt:lpstr>Sample exam question</vt:lpstr>
      <vt:lpstr>Additional resources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David Mohr</dc:creator>
  <cp:keywords>v2.0.0</cp:keywords>
  <cp:lastModifiedBy>VIJAY BIRCHHA</cp:lastModifiedBy>
  <cp:revision>516</cp:revision>
  <cp:lastPrinted>2019-10-24T13:56:55Z</cp:lastPrinted>
  <dcterms:created xsi:type="dcterms:W3CDTF">2019-09-16T17:01:53Z</dcterms:created>
  <dcterms:modified xsi:type="dcterms:W3CDTF">2025-02-25T09:52:24Z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373078B8-3778-4BED-93CE-B8FC9DC9BD60</vt:lpwstr>
  </property>
  <property fmtid="{D5CDD505-2E9C-101B-9397-08002B2CF9AE}" pid="3" name="ArticulatePath">
    <vt:lpwstr>NEW 2019_TO TEST</vt:lpwstr>
  </property>
</Properties>
</file>